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07" r:id="rId2"/>
    <p:sldId id="408" r:id="rId3"/>
    <p:sldId id="410" r:id="rId4"/>
    <p:sldId id="412" r:id="rId5"/>
    <p:sldId id="409" r:id="rId6"/>
    <p:sldId id="413" r:id="rId7"/>
    <p:sldId id="414" r:id="rId8"/>
    <p:sldId id="369" r:id="rId9"/>
    <p:sldId id="415" r:id="rId10"/>
    <p:sldId id="416" r:id="rId11"/>
    <p:sldId id="305" r:id="rId12"/>
  </p:sldIdLst>
  <p:sldSz cx="9906000" cy="6858000" type="A4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20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pos="720">
          <p15:clr>
            <a:srgbClr val="A4A3A4"/>
          </p15:clr>
        </p15:guide>
        <p15:guide id="4" pos="6266">
          <p15:clr>
            <a:srgbClr val="A4A3A4"/>
          </p15:clr>
        </p15:guide>
        <p15:guide id="5" pos="1680">
          <p15:clr>
            <a:srgbClr val="A4A3A4"/>
          </p15:clr>
        </p15:guide>
        <p15:guide id="6" pos="59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mucker, Rolf (DGB-BVV)" initials="SR(" lastIdx="1" clrIdx="0">
    <p:extLst>
      <p:ext uri="{19B8F6BF-5375-455C-9EA6-DF929625EA0E}">
        <p15:presenceInfo xmlns:p15="http://schemas.microsoft.com/office/powerpoint/2012/main" xmlns="" userId="S-1-5-21-4182961861-530159537-152464439-203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0C0"/>
    <a:srgbClr val="00CC00"/>
    <a:srgbClr val="C00000"/>
    <a:srgbClr val="49E8FD"/>
    <a:srgbClr val="98F2FE"/>
    <a:srgbClr val="FFCCCC"/>
    <a:srgbClr val="CCFFCC"/>
    <a:srgbClr val="99FF99"/>
    <a:srgbClr val="3A5B7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71587" autoAdjust="0"/>
  </p:normalViewPr>
  <p:slideViewPr>
    <p:cSldViewPr>
      <p:cViewPr varScale="1">
        <p:scale>
          <a:sx n="77" d="100"/>
          <a:sy n="77" d="100"/>
        </p:scale>
        <p:origin x="-708" y="-84"/>
      </p:cViewPr>
      <p:guideLst>
        <p:guide orient="horz" pos="720"/>
        <p:guide orient="horz" pos="4128"/>
        <p:guide pos="720"/>
        <p:guide pos="6266"/>
        <p:guide pos="1680"/>
        <p:guide pos="59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2124" y="5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List_aplikace_Microsoft_Office_Excel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List_aplikace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List_aplikace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800" baseline="0" noProof="0" dirty="0" smtClean="0">
                <a:latin typeface="Calibri" panose="020F0502020204030204" pitchFamily="34" charset="0"/>
                <a:cs typeface="Arial" panose="020B0604020202020204" pitchFamily="34" charset="0"/>
              </a:rPr>
              <a:t>„Wie häufig wird von ihnen erwartet, dass Sie außerhalb ihrer normalen Arbeitszeit, z.B. per E-Mail oder per Telefon, für Ihre Arbeit erreichbar sind?“</a:t>
            </a:r>
            <a:endParaRPr lang="de-DE" sz="1800" baseline="0" noProof="0" dirty="0">
              <a:latin typeface="Calibri" panose="020F050202020403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5.6137650359037283E-2"/>
          <c:y val="2.9391202373681476E-2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rgbClr val="333399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Tabelle1!$A$1:$D$1</c:f>
              <c:strCache>
                <c:ptCount val="4"/>
                <c:pt idx="0">
                  <c:v>sehr häufig</c:v>
                </c:pt>
                <c:pt idx="1">
                  <c:v>oft</c:v>
                </c:pt>
                <c:pt idx="2">
                  <c:v>selten</c:v>
                </c:pt>
                <c:pt idx="3">
                  <c:v>nie</c:v>
                </c:pt>
              </c:strCache>
            </c:strRef>
          </c:cat>
          <c:val>
            <c:numRef>
              <c:f>Tabelle1!$A$2:$D$2</c:f>
              <c:numCache>
                <c:formatCode>0%</c:formatCode>
                <c:ptCount val="4"/>
                <c:pt idx="0">
                  <c:v>0.12000000000000001</c:v>
                </c:pt>
                <c:pt idx="1">
                  <c:v>0.11</c:v>
                </c:pt>
                <c:pt idx="2">
                  <c:v>0.29000000000000004</c:v>
                </c:pt>
                <c:pt idx="3">
                  <c:v>0.48000000000000004</c:v>
                </c:pt>
              </c:numCache>
            </c:numRef>
          </c:val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431484539649783"/>
          <c:y val="0.45444921160256108"/>
          <c:w val="0.17345738577656447"/>
          <c:h val="0.296639493655013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Tabelle1!$C$1</c:f>
              <c:strCache>
                <c:ptCount val="1"/>
                <c:pt idx="0">
                  <c:v>sehr häufig unbezahlte Arbeit</c:v>
                </c:pt>
              </c:strCache>
            </c:strRef>
          </c:tx>
          <c:spPr>
            <a:solidFill>
              <a:srgbClr val="FF0000">
                <a:alpha val="70000"/>
              </a:srgb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Tabelle1!$B$2:$B$5</c:f>
              <c:strCache>
                <c:ptCount val="4"/>
                <c:pt idx="0">
                  <c:v>sehr häufig erreichbar sein</c:v>
                </c:pt>
                <c:pt idx="1">
                  <c:v>oft erreichbar sein</c:v>
                </c:pt>
                <c:pt idx="2">
                  <c:v>selten erreichbar sein</c:v>
                </c:pt>
                <c:pt idx="3">
                  <c:v>nie erreichbar sein</c:v>
                </c:pt>
              </c:strCache>
              <c:extLst>
                <c:ext xmlns:c15="http://schemas.microsoft.com/office/drawing/2012/chart" uri="{02D57815-91ED-43cb-92C2-25804820EDAC}">
                  <c15:fullRef>
                    <c15:sqref>Tabelle1!$A$2:$B$5</c15:sqref>
                  </c15:fullRef>
                  <c15:levelRef>
                    <c15:sqref>Tabelle1!$B$2:$B$5</c15:sqref>
                  </c15:levelRef>
                </c:ext>
              </c:extLst>
            </c:strRef>
          </c:cat>
          <c:val>
            <c:numRef>
              <c:f>Tabelle1!$C$2:$C$5</c:f>
              <c:numCache>
                <c:formatCode>0%</c:formatCode>
                <c:ptCount val="4"/>
                <c:pt idx="0">
                  <c:v>0.28000000000000008</c:v>
                </c:pt>
                <c:pt idx="1">
                  <c:v>0.12000000000000001</c:v>
                </c:pt>
                <c:pt idx="2">
                  <c:v>0.05</c:v>
                </c:pt>
                <c:pt idx="3">
                  <c:v>3.0000000000000002E-2</c:v>
                </c:pt>
              </c:numCache>
            </c:numRef>
          </c:val>
        </c:ser>
        <c:ser>
          <c:idx val="1"/>
          <c:order val="1"/>
          <c:tx>
            <c:strRef>
              <c:f>Tabelle1!$D$1</c:f>
              <c:strCache>
                <c:ptCount val="1"/>
                <c:pt idx="0">
                  <c:v>nie unbezahlte Arbeit</c:v>
                </c:pt>
              </c:strCache>
            </c:strRef>
          </c:tx>
          <c:spPr>
            <a:solidFill>
              <a:srgbClr val="FFC000">
                <a:alpha val="71000"/>
              </a:srgb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Tabelle1!$B$2:$B$5</c:f>
              <c:strCache>
                <c:ptCount val="4"/>
                <c:pt idx="0">
                  <c:v>sehr häufig erreichbar sein</c:v>
                </c:pt>
                <c:pt idx="1">
                  <c:v>oft erreichbar sein</c:v>
                </c:pt>
                <c:pt idx="2">
                  <c:v>selten erreichbar sein</c:v>
                </c:pt>
                <c:pt idx="3">
                  <c:v>nie erreichbar sein</c:v>
                </c:pt>
              </c:strCache>
              <c:extLst>
                <c:ext xmlns:c15="http://schemas.microsoft.com/office/drawing/2012/chart" uri="{02D57815-91ED-43cb-92C2-25804820EDAC}">
                  <c15:fullRef>
                    <c15:sqref>Tabelle1!$A$2:$B$5</c15:sqref>
                  </c15:fullRef>
                  <c15:levelRef>
                    <c15:sqref>Tabelle1!$B$2:$B$5</c15:sqref>
                  </c15:levelRef>
                </c:ext>
              </c:extLst>
            </c:strRef>
          </c:cat>
          <c:val>
            <c:numRef>
              <c:f>Tabelle1!$D$2:$D$5</c:f>
              <c:numCache>
                <c:formatCode>0%</c:formatCode>
                <c:ptCount val="4"/>
                <c:pt idx="0">
                  <c:v>0.32000000000000006</c:v>
                </c:pt>
                <c:pt idx="1">
                  <c:v>0.4</c:v>
                </c:pt>
                <c:pt idx="2">
                  <c:v>0.54</c:v>
                </c:pt>
                <c:pt idx="3">
                  <c:v>0.7400000000000001</c:v>
                </c:pt>
              </c:numCache>
            </c:numRef>
          </c:val>
        </c:ser>
        <c:dLbls/>
        <c:gapWidth val="219"/>
        <c:overlap val="-27"/>
        <c:axId val="182225920"/>
        <c:axId val="175309568"/>
      </c:barChart>
      <c:catAx>
        <c:axId val="1822259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cs-CZ"/>
          </a:p>
        </c:txPr>
        <c:crossAx val="175309568"/>
        <c:crosses val="autoZero"/>
        <c:auto val="1"/>
        <c:lblAlgn val="ctr"/>
        <c:lblOffset val="100"/>
      </c:catAx>
      <c:valAx>
        <c:axId val="1753095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225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Arbeit von zu Hause</c:v>
                </c:pt>
              </c:strCache>
            </c:strRef>
          </c:tx>
          <c:spPr>
            <a:solidFill>
              <a:srgbClr val="C00000">
                <a:alpha val="70000"/>
              </a:srgb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Arbeit selbständig planen</c:v>
                </c:pt>
                <c:pt idx="1">
                  <c:v>Einfluss auf die Arbeitsmenge</c:v>
                </c:pt>
                <c:pt idx="2">
                  <c:v>Unbezahlte Arbeit</c:v>
                </c:pt>
                <c:pt idx="3">
                  <c:v>Zeitdruck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0.94000000000000006</c:v>
                </c:pt>
                <c:pt idx="1">
                  <c:v>0.60000000000000009</c:v>
                </c:pt>
                <c:pt idx="2">
                  <c:v>0.33000000000000007</c:v>
                </c:pt>
                <c:pt idx="3">
                  <c:v>0.63000000000000012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Arbeit nicht von zu Hause</c:v>
                </c:pt>
              </c:strCache>
            </c:strRef>
          </c:tx>
          <c:spPr>
            <a:solidFill>
              <a:srgbClr val="FFC000">
                <a:alpha val="75000"/>
              </a:srgb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Arbeit selbständig planen</c:v>
                </c:pt>
                <c:pt idx="1">
                  <c:v>Einfluss auf die Arbeitsmenge</c:v>
                </c:pt>
                <c:pt idx="2">
                  <c:v>Unbezahlte Arbeit</c:v>
                </c:pt>
                <c:pt idx="3">
                  <c:v>Zeitdruck</c:v>
                </c:pt>
              </c:strCache>
            </c:strRef>
          </c:cat>
          <c:val>
            <c:numRef>
              <c:f>Tabelle1!$C$2:$C$5</c:f>
              <c:numCache>
                <c:formatCode>0%</c:formatCode>
                <c:ptCount val="4"/>
                <c:pt idx="0">
                  <c:v>0.56000000000000005</c:v>
                </c:pt>
                <c:pt idx="1">
                  <c:v>0.29000000000000004</c:v>
                </c:pt>
                <c:pt idx="2">
                  <c:v>0.13</c:v>
                </c:pt>
                <c:pt idx="3">
                  <c:v>0.54</c:v>
                </c:pt>
              </c:numCache>
            </c:numRef>
          </c:val>
        </c:ser>
        <c:dLbls/>
        <c:gapWidth val="219"/>
        <c:overlap val="-27"/>
        <c:axId val="176453120"/>
        <c:axId val="176454656"/>
      </c:barChart>
      <c:catAx>
        <c:axId val="1764531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cs-CZ"/>
          </a:p>
        </c:txPr>
        <c:crossAx val="176454656"/>
        <c:crosses val="autoZero"/>
        <c:auto val="1"/>
        <c:lblAlgn val="ctr"/>
        <c:lblOffset val="100"/>
      </c:catAx>
      <c:valAx>
        <c:axId val="1764546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6453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F77424-932C-412D-8885-34CAF5D6A40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8CB85D7-3FD7-48FE-B0F2-3748DADAB03D}">
      <dgm:prSet phldrT="[Text]" custT="1"/>
      <dgm:spPr>
        <a:solidFill>
          <a:srgbClr val="0070C0">
            <a:alpha val="50000"/>
          </a:srgbClr>
        </a:solidFill>
      </dgm:spPr>
      <dgm:t>
        <a:bodyPr/>
        <a:lstStyle/>
        <a:p>
          <a:r>
            <a:rPr lang="de-DE" sz="2200" dirty="0" smtClean="0">
              <a:solidFill>
                <a:schemeClr val="tx1"/>
              </a:solidFill>
              <a:latin typeface="Calibri" panose="020F0502020204030204" pitchFamily="34" charset="0"/>
            </a:rPr>
            <a:t>Zeitliche Dimension</a:t>
          </a:r>
          <a:endParaRPr lang="de-DE" sz="22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939EF3C-2F68-4C22-84F5-C3F7D417EA71}" type="parTrans" cxnId="{9F626BA9-051B-429B-A267-1140CC1B04A7}">
      <dgm:prSet/>
      <dgm:spPr/>
      <dgm:t>
        <a:bodyPr/>
        <a:lstStyle/>
        <a:p>
          <a:endParaRPr lang="de-DE"/>
        </a:p>
      </dgm:t>
    </dgm:pt>
    <dgm:pt modelId="{E97ED911-47E4-4C5D-9047-A13DD86EF654}" type="sibTrans" cxnId="{9F626BA9-051B-429B-A267-1140CC1B04A7}">
      <dgm:prSet/>
      <dgm:spPr/>
      <dgm:t>
        <a:bodyPr/>
        <a:lstStyle/>
        <a:p>
          <a:endParaRPr lang="de-DE"/>
        </a:p>
      </dgm:t>
    </dgm:pt>
    <dgm:pt modelId="{8B4FD0F8-8F1D-4425-BFC6-7BA75C1D67BA}">
      <dgm:prSet phldrT="[Text]" custT="1"/>
      <dgm:spPr>
        <a:solidFill>
          <a:srgbClr val="0070C0">
            <a:alpha val="10000"/>
          </a:srgbClr>
        </a:solidFill>
        <a:ln>
          <a:noFill/>
        </a:ln>
      </dgm:spPr>
      <dgm:t>
        <a:bodyPr anchor="ctr" anchorCtr="0"/>
        <a:lstStyle/>
        <a:p>
          <a:pPr marL="442913" indent="-257175"/>
          <a:r>
            <a:rPr lang="de-DE" sz="2000" dirty="0" smtClean="0">
              <a:latin typeface="Calibri" panose="020F0502020204030204" pitchFamily="34" charset="0"/>
            </a:rPr>
            <a:t>Auflösung der Trennlinien zwischen Arbeitszeit und Freizeit</a:t>
          </a:r>
          <a:endParaRPr lang="de-DE" sz="2000" dirty="0">
            <a:latin typeface="Calibri" panose="020F0502020204030204" pitchFamily="34" charset="0"/>
          </a:endParaRPr>
        </a:p>
      </dgm:t>
    </dgm:pt>
    <dgm:pt modelId="{0C4E3298-B0F4-4AD5-92C4-553DC53F8960}" type="parTrans" cxnId="{C349B340-C788-4B6B-9EC8-7498D1F62FDD}">
      <dgm:prSet/>
      <dgm:spPr/>
      <dgm:t>
        <a:bodyPr/>
        <a:lstStyle/>
        <a:p>
          <a:endParaRPr lang="de-DE"/>
        </a:p>
      </dgm:t>
    </dgm:pt>
    <dgm:pt modelId="{D2B72C5D-CD2F-4E52-9E68-92240BDBB5AC}" type="sibTrans" cxnId="{C349B340-C788-4B6B-9EC8-7498D1F62FDD}">
      <dgm:prSet/>
      <dgm:spPr/>
      <dgm:t>
        <a:bodyPr/>
        <a:lstStyle/>
        <a:p>
          <a:endParaRPr lang="de-DE"/>
        </a:p>
      </dgm:t>
    </dgm:pt>
    <dgm:pt modelId="{01DB4533-6EF8-48AD-A520-8B6AB0C3E32A}">
      <dgm:prSet phldrT="[Text]" custT="1"/>
      <dgm:spPr>
        <a:solidFill>
          <a:srgbClr val="FFC000">
            <a:alpha val="80000"/>
          </a:srgbClr>
        </a:solidFill>
      </dgm:spPr>
      <dgm:t>
        <a:bodyPr/>
        <a:lstStyle/>
        <a:p>
          <a:r>
            <a:rPr lang="de-DE" sz="2200" dirty="0" smtClean="0">
              <a:solidFill>
                <a:schemeClr val="tx1"/>
              </a:solidFill>
              <a:latin typeface="Calibri" panose="020F0502020204030204" pitchFamily="34" charset="0"/>
            </a:rPr>
            <a:t>Räumliche Dimension</a:t>
          </a:r>
          <a:endParaRPr lang="de-DE" sz="22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873CD2E-E734-4101-851B-2CF69A78D13C}" type="parTrans" cxnId="{B69DEF74-F810-4F6C-BC80-044A157A9EBC}">
      <dgm:prSet/>
      <dgm:spPr/>
      <dgm:t>
        <a:bodyPr/>
        <a:lstStyle/>
        <a:p>
          <a:endParaRPr lang="de-DE"/>
        </a:p>
      </dgm:t>
    </dgm:pt>
    <dgm:pt modelId="{42C395BD-ECEA-4D73-9A11-32945973C6FC}" type="sibTrans" cxnId="{B69DEF74-F810-4F6C-BC80-044A157A9EBC}">
      <dgm:prSet/>
      <dgm:spPr/>
      <dgm:t>
        <a:bodyPr/>
        <a:lstStyle/>
        <a:p>
          <a:endParaRPr lang="de-DE"/>
        </a:p>
      </dgm:t>
    </dgm:pt>
    <dgm:pt modelId="{FF0BBBAF-AEE6-4A42-A833-84DD98C6E115}">
      <dgm:prSet phldrT="[Text]" custT="1"/>
      <dgm:spPr>
        <a:solidFill>
          <a:srgbClr val="FFC000">
            <a:alpha val="25000"/>
          </a:srgbClr>
        </a:solidFill>
        <a:ln>
          <a:noFill/>
        </a:ln>
      </dgm:spPr>
      <dgm:t>
        <a:bodyPr anchor="ctr" anchorCtr="0"/>
        <a:lstStyle/>
        <a:p>
          <a:pPr marL="442913" indent="-257175" algn="l"/>
          <a:r>
            <a:rPr lang="de-DE" sz="2000" dirty="0" smtClean="0">
              <a:latin typeface="Calibri" panose="020F0502020204030204" pitchFamily="34" charset="0"/>
            </a:rPr>
            <a:t>Entkoppelung der Arbeit von einem bestimmten Ort</a:t>
          </a:r>
          <a:endParaRPr lang="de-DE" sz="2000" dirty="0">
            <a:latin typeface="Calibri" panose="020F0502020204030204" pitchFamily="34" charset="0"/>
          </a:endParaRPr>
        </a:p>
      </dgm:t>
    </dgm:pt>
    <dgm:pt modelId="{0AE75913-7C4C-4F5C-BF3E-AF2FE130ABDC}" type="parTrans" cxnId="{F706966A-5F78-4FE1-A3B0-0057B659F04A}">
      <dgm:prSet/>
      <dgm:spPr/>
      <dgm:t>
        <a:bodyPr/>
        <a:lstStyle/>
        <a:p>
          <a:endParaRPr lang="de-DE"/>
        </a:p>
      </dgm:t>
    </dgm:pt>
    <dgm:pt modelId="{AB948E80-BD61-45CD-BD0F-D8C152D42876}" type="sibTrans" cxnId="{F706966A-5F78-4FE1-A3B0-0057B659F04A}">
      <dgm:prSet/>
      <dgm:spPr/>
      <dgm:t>
        <a:bodyPr/>
        <a:lstStyle/>
        <a:p>
          <a:endParaRPr lang="de-DE"/>
        </a:p>
      </dgm:t>
    </dgm:pt>
    <dgm:pt modelId="{52F38D41-1A5C-4201-AE86-2E6479BF9D71}" type="pres">
      <dgm:prSet presAssocID="{14F77424-932C-412D-8885-34CAF5D6A40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D2F2A9E9-93F5-45DE-99A5-07140548CF52}" type="pres">
      <dgm:prSet presAssocID="{68CB85D7-3FD7-48FE-B0F2-3748DADAB03D}" presName="linNode" presStyleCnt="0"/>
      <dgm:spPr/>
    </dgm:pt>
    <dgm:pt modelId="{C4A1F0A4-B6D5-4509-ACD2-E23773AC638B}" type="pres">
      <dgm:prSet presAssocID="{68CB85D7-3FD7-48FE-B0F2-3748DADAB03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00AD797-B72E-42A6-9ACD-FCEB41459293}" type="pres">
      <dgm:prSet presAssocID="{68CB85D7-3FD7-48FE-B0F2-3748DADAB03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6A955B9-80CF-4043-907F-B090C228E8A7}" type="pres">
      <dgm:prSet presAssocID="{E97ED911-47E4-4C5D-9047-A13DD86EF654}" presName="spacing" presStyleCnt="0"/>
      <dgm:spPr/>
    </dgm:pt>
    <dgm:pt modelId="{6EF75BC8-BCB6-4B03-82EC-11E043281FFB}" type="pres">
      <dgm:prSet presAssocID="{01DB4533-6EF8-48AD-A520-8B6AB0C3E32A}" presName="linNode" presStyleCnt="0"/>
      <dgm:spPr/>
    </dgm:pt>
    <dgm:pt modelId="{F603D3A7-F9F8-4BBA-A2C6-B1F70B0EA8F6}" type="pres">
      <dgm:prSet presAssocID="{01DB4533-6EF8-48AD-A520-8B6AB0C3E32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EB48BFA-E348-48BE-95A0-AFD71D7BF593}" type="pres">
      <dgm:prSet presAssocID="{01DB4533-6EF8-48AD-A520-8B6AB0C3E32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AE46907-CC1C-4A1F-891A-C732E9E2BDBB}" type="presOf" srcId="{01DB4533-6EF8-48AD-A520-8B6AB0C3E32A}" destId="{F603D3A7-F9F8-4BBA-A2C6-B1F70B0EA8F6}" srcOrd="0" destOrd="0" presId="urn:microsoft.com/office/officeart/2005/8/layout/vList6"/>
    <dgm:cxn modelId="{DD1269A1-5F58-4F86-90D4-C3695BC9C067}" type="presOf" srcId="{FF0BBBAF-AEE6-4A42-A833-84DD98C6E115}" destId="{8EB48BFA-E348-48BE-95A0-AFD71D7BF593}" srcOrd="0" destOrd="0" presId="urn:microsoft.com/office/officeart/2005/8/layout/vList6"/>
    <dgm:cxn modelId="{72294EBC-B35D-4B34-B90D-D2744209FF19}" type="presOf" srcId="{8B4FD0F8-8F1D-4425-BFC6-7BA75C1D67BA}" destId="{F00AD797-B72E-42A6-9ACD-FCEB41459293}" srcOrd="0" destOrd="0" presId="urn:microsoft.com/office/officeart/2005/8/layout/vList6"/>
    <dgm:cxn modelId="{B69DEF74-F810-4F6C-BC80-044A157A9EBC}" srcId="{14F77424-932C-412D-8885-34CAF5D6A40C}" destId="{01DB4533-6EF8-48AD-A520-8B6AB0C3E32A}" srcOrd="1" destOrd="0" parTransId="{3873CD2E-E734-4101-851B-2CF69A78D13C}" sibTransId="{42C395BD-ECEA-4D73-9A11-32945973C6FC}"/>
    <dgm:cxn modelId="{9F626BA9-051B-429B-A267-1140CC1B04A7}" srcId="{14F77424-932C-412D-8885-34CAF5D6A40C}" destId="{68CB85D7-3FD7-48FE-B0F2-3748DADAB03D}" srcOrd="0" destOrd="0" parTransId="{A939EF3C-2F68-4C22-84F5-C3F7D417EA71}" sibTransId="{E97ED911-47E4-4C5D-9047-A13DD86EF654}"/>
    <dgm:cxn modelId="{F706966A-5F78-4FE1-A3B0-0057B659F04A}" srcId="{01DB4533-6EF8-48AD-A520-8B6AB0C3E32A}" destId="{FF0BBBAF-AEE6-4A42-A833-84DD98C6E115}" srcOrd="0" destOrd="0" parTransId="{0AE75913-7C4C-4F5C-BF3E-AF2FE130ABDC}" sibTransId="{AB948E80-BD61-45CD-BD0F-D8C152D42876}"/>
    <dgm:cxn modelId="{8E859873-C12C-4702-9A6E-6EE104DC87BA}" type="presOf" srcId="{68CB85D7-3FD7-48FE-B0F2-3748DADAB03D}" destId="{C4A1F0A4-B6D5-4509-ACD2-E23773AC638B}" srcOrd="0" destOrd="0" presId="urn:microsoft.com/office/officeart/2005/8/layout/vList6"/>
    <dgm:cxn modelId="{C349B340-C788-4B6B-9EC8-7498D1F62FDD}" srcId="{68CB85D7-3FD7-48FE-B0F2-3748DADAB03D}" destId="{8B4FD0F8-8F1D-4425-BFC6-7BA75C1D67BA}" srcOrd="0" destOrd="0" parTransId="{0C4E3298-B0F4-4AD5-92C4-553DC53F8960}" sibTransId="{D2B72C5D-CD2F-4E52-9E68-92240BDBB5AC}"/>
    <dgm:cxn modelId="{B41CA45C-3C8F-4B3C-AB4D-EE5AFB77A6FB}" type="presOf" srcId="{14F77424-932C-412D-8885-34CAF5D6A40C}" destId="{52F38D41-1A5C-4201-AE86-2E6479BF9D71}" srcOrd="0" destOrd="0" presId="urn:microsoft.com/office/officeart/2005/8/layout/vList6"/>
    <dgm:cxn modelId="{20DDD327-9EC2-4D5C-899C-8BA38A5CC005}" type="presParOf" srcId="{52F38D41-1A5C-4201-AE86-2E6479BF9D71}" destId="{D2F2A9E9-93F5-45DE-99A5-07140548CF52}" srcOrd="0" destOrd="0" presId="urn:microsoft.com/office/officeart/2005/8/layout/vList6"/>
    <dgm:cxn modelId="{4819E642-E397-4006-9371-44F2BDC2F8DA}" type="presParOf" srcId="{D2F2A9E9-93F5-45DE-99A5-07140548CF52}" destId="{C4A1F0A4-B6D5-4509-ACD2-E23773AC638B}" srcOrd="0" destOrd="0" presId="urn:microsoft.com/office/officeart/2005/8/layout/vList6"/>
    <dgm:cxn modelId="{1493C481-3AC5-4C95-A7F0-C08275FECCC0}" type="presParOf" srcId="{D2F2A9E9-93F5-45DE-99A5-07140548CF52}" destId="{F00AD797-B72E-42A6-9ACD-FCEB41459293}" srcOrd="1" destOrd="0" presId="urn:microsoft.com/office/officeart/2005/8/layout/vList6"/>
    <dgm:cxn modelId="{754023C0-EE31-4CE5-8A21-D21EC8A7D0CE}" type="presParOf" srcId="{52F38D41-1A5C-4201-AE86-2E6479BF9D71}" destId="{96A955B9-80CF-4043-907F-B090C228E8A7}" srcOrd="1" destOrd="0" presId="urn:microsoft.com/office/officeart/2005/8/layout/vList6"/>
    <dgm:cxn modelId="{D4380A4C-84BA-42BB-A999-39F1700B865F}" type="presParOf" srcId="{52F38D41-1A5C-4201-AE86-2E6479BF9D71}" destId="{6EF75BC8-BCB6-4B03-82EC-11E043281FFB}" srcOrd="2" destOrd="0" presId="urn:microsoft.com/office/officeart/2005/8/layout/vList6"/>
    <dgm:cxn modelId="{59ADA9EA-581F-4B3F-AE20-F3DCFF8607C4}" type="presParOf" srcId="{6EF75BC8-BCB6-4B03-82EC-11E043281FFB}" destId="{F603D3A7-F9F8-4BBA-A2C6-B1F70B0EA8F6}" srcOrd="0" destOrd="0" presId="urn:microsoft.com/office/officeart/2005/8/layout/vList6"/>
    <dgm:cxn modelId="{0BF3CC42-F3F1-42F7-9E9A-211F13925E64}" type="presParOf" srcId="{6EF75BC8-BCB6-4B03-82EC-11E043281FFB}" destId="{8EB48BFA-E348-48BE-95A0-AFD71D7BF59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0CB34D-6A15-4D0A-A974-D13D486572B4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348A31C-A572-4C96-BAC2-BE11DA81F76D}">
      <dgm:prSet phldrT="[Text]" custT="1"/>
      <dgm:spPr>
        <a:solidFill>
          <a:srgbClr val="FFC000">
            <a:alpha val="25000"/>
          </a:srgbClr>
        </a:solidFill>
      </dgm:spPr>
      <dgm:t>
        <a:bodyPr/>
        <a:lstStyle/>
        <a:p>
          <a:r>
            <a:rPr lang="de-DE" sz="2000" dirty="0" smtClean="0">
              <a:latin typeface="Calibri" panose="020F0502020204030204" pitchFamily="34" charset="0"/>
            </a:rPr>
            <a:t>Chancen</a:t>
          </a:r>
          <a:endParaRPr lang="de-DE" sz="2000" dirty="0">
            <a:latin typeface="Calibri" panose="020F0502020204030204" pitchFamily="34" charset="0"/>
          </a:endParaRPr>
        </a:p>
      </dgm:t>
    </dgm:pt>
    <dgm:pt modelId="{99D7EF52-1E39-47F1-B706-A068E3C8140C}" type="parTrans" cxnId="{5B1C2199-2A95-4BBD-BC57-7E6CF8F271B4}">
      <dgm:prSet/>
      <dgm:spPr/>
      <dgm:t>
        <a:bodyPr/>
        <a:lstStyle/>
        <a:p>
          <a:endParaRPr lang="de-DE"/>
        </a:p>
      </dgm:t>
    </dgm:pt>
    <dgm:pt modelId="{8D681D05-4F32-4F5A-9CB3-F7E5EC84A8AB}" type="sibTrans" cxnId="{5B1C2199-2A95-4BBD-BC57-7E6CF8F271B4}">
      <dgm:prSet/>
      <dgm:spPr/>
      <dgm:t>
        <a:bodyPr/>
        <a:lstStyle/>
        <a:p>
          <a:endParaRPr lang="de-DE"/>
        </a:p>
      </dgm:t>
    </dgm:pt>
    <dgm:pt modelId="{7268A441-0E61-45AD-9594-0DD64D1BF4C7}">
      <dgm:prSet phldrT="[Text]" custT="1"/>
      <dgm:spPr/>
      <dgm:t>
        <a:bodyPr/>
        <a:lstStyle/>
        <a:p>
          <a:pPr marL="185738" indent="-185738"/>
          <a:r>
            <a:rPr lang="de-DE" sz="2000" dirty="0" smtClean="0">
              <a:latin typeface="Calibri" panose="020F0502020204030204" pitchFamily="34" charset="0"/>
            </a:rPr>
            <a:t>-	Größere Autonomie in der Arbeitsgestaltung</a:t>
          </a:r>
        </a:p>
        <a:p>
          <a:pPr marL="185738" indent="-185738"/>
          <a:r>
            <a:rPr lang="de-DE" sz="2000" dirty="0" smtClean="0">
              <a:latin typeface="Calibri" panose="020F0502020204030204" pitchFamily="34" charset="0"/>
            </a:rPr>
            <a:t>-	Effektiveres Arbeiten</a:t>
          </a:r>
        </a:p>
        <a:p>
          <a:pPr marL="182563" indent="-182563"/>
          <a:r>
            <a:rPr lang="de-DE" sz="2000" dirty="0" smtClean="0">
              <a:latin typeface="Calibri" panose="020F0502020204030204" pitchFamily="34" charset="0"/>
            </a:rPr>
            <a:t>-	Bessere Vereinbarkeit von beruflichen und außerberuflichen Lebensbereichen</a:t>
          </a:r>
          <a:endParaRPr lang="de-DE" sz="2700" dirty="0"/>
        </a:p>
      </dgm:t>
    </dgm:pt>
    <dgm:pt modelId="{DDA86F72-B794-40CD-9038-EA0DC736A683}" type="parTrans" cxnId="{1068EF67-F4C9-4C43-BC1B-2FF597080856}">
      <dgm:prSet/>
      <dgm:spPr/>
      <dgm:t>
        <a:bodyPr/>
        <a:lstStyle/>
        <a:p>
          <a:endParaRPr lang="de-DE"/>
        </a:p>
      </dgm:t>
    </dgm:pt>
    <dgm:pt modelId="{C61CA6BE-4382-453D-B057-B6735DFF2F1A}" type="sibTrans" cxnId="{1068EF67-F4C9-4C43-BC1B-2FF597080856}">
      <dgm:prSet/>
      <dgm:spPr/>
      <dgm:t>
        <a:bodyPr/>
        <a:lstStyle/>
        <a:p>
          <a:endParaRPr lang="de-DE"/>
        </a:p>
      </dgm:t>
    </dgm:pt>
    <dgm:pt modelId="{AD8DE191-3373-46E4-8888-AE63E9578DE3}">
      <dgm:prSet phldrT="[Text]" custT="1"/>
      <dgm:spPr>
        <a:solidFill>
          <a:srgbClr val="FFC000">
            <a:alpha val="25000"/>
          </a:srgbClr>
        </a:solidFill>
      </dgm:spPr>
      <dgm:t>
        <a:bodyPr/>
        <a:lstStyle/>
        <a:p>
          <a:r>
            <a:rPr lang="de-DE" sz="2000" dirty="0" smtClean="0">
              <a:latin typeface="Calibri" panose="020F0502020204030204" pitchFamily="34" charset="0"/>
            </a:rPr>
            <a:t>Risiken</a:t>
          </a:r>
          <a:endParaRPr lang="de-DE" sz="2000" dirty="0">
            <a:latin typeface="Calibri" panose="020F0502020204030204" pitchFamily="34" charset="0"/>
          </a:endParaRPr>
        </a:p>
      </dgm:t>
    </dgm:pt>
    <dgm:pt modelId="{ADD2196E-6895-49D1-A953-933D46583B90}" type="parTrans" cxnId="{D5EB4EA2-F369-400B-BAC5-1CC06189984B}">
      <dgm:prSet/>
      <dgm:spPr/>
      <dgm:t>
        <a:bodyPr/>
        <a:lstStyle/>
        <a:p>
          <a:endParaRPr lang="de-DE"/>
        </a:p>
      </dgm:t>
    </dgm:pt>
    <dgm:pt modelId="{8F930E5D-212C-4031-8868-7AC55F500C92}" type="sibTrans" cxnId="{D5EB4EA2-F369-400B-BAC5-1CC06189984B}">
      <dgm:prSet/>
      <dgm:spPr/>
      <dgm:t>
        <a:bodyPr/>
        <a:lstStyle/>
        <a:p>
          <a:endParaRPr lang="de-DE"/>
        </a:p>
      </dgm:t>
    </dgm:pt>
    <dgm:pt modelId="{F3455055-5010-46C2-8AC0-EF6C98C545A2}">
      <dgm:prSet phldrT="[Text]" custT="1"/>
      <dgm:spPr/>
      <dgm:t>
        <a:bodyPr/>
        <a:lstStyle/>
        <a:p>
          <a:pPr marL="185738" indent="-185738"/>
          <a:r>
            <a:rPr lang="de-DE" sz="2000" dirty="0" smtClean="0">
              <a:latin typeface="Calibri" panose="020F0502020204030204" pitchFamily="34" charset="0"/>
            </a:rPr>
            <a:t>-	Ausdehnung der Arbeitszeit</a:t>
          </a:r>
        </a:p>
        <a:p>
          <a:pPr marL="185738" indent="-185738"/>
          <a:r>
            <a:rPr lang="de-DE" sz="2000" dirty="0" smtClean="0">
              <a:latin typeface="Calibri" panose="020F0502020204030204" pitchFamily="34" charset="0"/>
            </a:rPr>
            <a:t>-	Einschränkung von Arbeitsschutznormen</a:t>
          </a:r>
        </a:p>
        <a:p>
          <a:pPr marL="185738" indent="-185738"/>
          <a:r>
            <a:rPr lang="de-DE" sz="2000" dirty="0" smtClean="0">
              <a:latin typeface="Calibri" panose="020F0502020204030204" pitchFamily="34" charset="0"/>
            </a:rPr>
            <a:t>-	Kolonisierung außerberuflicher Lebensbereiche durch die Arbeit</a:t>
          </a:r>
          <a:endParaRPr lang="de-DE" sz="2000" dirty="0">
            <a:latin typeface="Calibri" panose="020F0502020204030204" pitchFamily="34" charset="0"/>
          </a:endParaRPr>
        </a:p>
      </dgm:t>
    </dgm:pt>
    <dgm:pt modelId="{4F07DDAC-93F6-400D-AFE3-3B7B7B6340EC}" type="parTrans" cxnId="{ADC261D8-3B7D-49B4-A1DE-2657066CE974}">
      <dgm:prSet/>
      <dgm:spPr/>
      <dgm:t>
        <a:bodyPr/>
        <a:lstStyle/>
        <a:p>
          <a:endParaRPr lang="de-DE"/>
        </a:p>
      </dgm:t>
    </dgm:pt>
    <dgm:pt modelId="{0CACFEAB-4626-4877-81DA-EEADA29B7AB9}" type="sibTrans" cxnId="{ADC261D8-3B7D-49B4-A1DE-2657066CE974}">
      <dgm:prSet/>
      <dgm:spPr/>
      <dgm:t>
        <a:bodyPr/>
        <a:lstStyle/>
        <a:p>
          <a:endParaRPr lang="de-DE"/>
        </a:p>
      </dgm:t>
    </dgm:pt>
    <dgm:pt modelId="{04A94792-3FC7-44CA-AC02-EB3329A6A3D1}">
      <dgm:prSet phldrT="[Text]" custT="1"/>
      <dgm:spPr/>
      <dgm:t>
        <a:bodyPr/>
        <a:lstStyle/>
        <a:p>
          <a:endParaRPr lang="de-DE" sz="2000" dirty="0" smtClean="0">
            <a:latin typeface="Calibri" panose="020F0502020204030204" pitchFamily="34" charset="0"/>
          </a:endParaRPr>
        </a:p>
      </dgm:t>
    </dgm:pt>
    <dgm:pt modelId="{6B60B4C6-E2E2-43DB-B1A1-0AE805F742D3}" type="parTrans" cxnId="{239ECC25-E9D9-4CD1-AB69-E8788BD95B3B}">
      <dgm:prSet/>
      <dgm:spPr/>
      <dgm:t>
        <a:bodyPr/>
        <a:lstStyle/>
        <a:p>
          <a:endParaRPr lang="de-DE"/>
        </a:p>
      </dgm:t>
    </dgm:pt>
    <dgm:pt modelId="{89742F2B-C806-4D79-B283-1F4B3A3EBC91}" type="sibTrans" cxnId="{239ECC25-E9D9-4CD1-AB69-E8788BD95B3B}">
      <dgm:prSet/>
      <dgm:spPr/>
      <dgm:t>
        <a:bodyPr/>
        <a:lstStyle/>
        <a:p>
          <a:endParaRPr lang="de-DE"/>
        </a:p>
      </dgm:t>
    </dgm:pt>
    <dgm:pt modelId="{5844B1F6-465D-4BBD-8310-B6CB0650C7DA}">
      <dgm:prSet phldrT="[Text]" custT="1"/>
      <dgm:spPr/>
      <dgm:t>
        <a:bodyPr/>
        <a:lstStyle/>
        <a:p>
          <a:endParaRPr lang="de-DE" sz="2000" dirty="0" smtClean="0">
            <a:latin typeface="Calibri" panose="020F0502020204030204" pitchFamily="34" charset="0"/>
          </a:endParaRPr>
        </a:p>
      </dgm:t>
    </dgm:pt>
    <dgm:pt modelId="{DA1ED5E1-D80F-4DF0-9E8B-37C53ED59F6B}" type="parTrans" cxnId="{A1CA08B7-60F4-489E-8D82-675C5422D3ED}">
      <dgm:prSet/>
      <dgm:spPr/>
      <dgm:t>
        <a:bodyPr/>
        <a:lstStyle/>
        <a:p>
          <a:endParaRPr lang="de-DE"/>
        </a:p>
      </dgm:t>
    </dgm:pt>
    <dgm:pt modelId="{5456F4D3-5E4E-4927-909D-2B6C97D853B6}" type="sibTrans" cxnId="{A1CA08B7-60F4-489E-8D82-675C5422D3ED}">
      <dgm:prSet/>
      <dgm:spPr/>
      <dgm:t>
        <a:bodyPr/>
        <a:lstStyle/>
        <a:p>
          <a:endParaRPr lang="de-DE"/>
        </a:p>
      </dgm:t>
    </dgm:pt>
    <dgm:pt modelId="{1CCCB46B-86AE-484D-8DFB-1572ECC93D93}" type="pres">
      <dgm:prSet presAssocID="{B40CB34D-6A15-4D0A-A974-D13D486572B4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45DB77D-BA13-4956-98BA-51FEA28136C8}" type="pres">
      <dgm:prSet presAssocID="{B40CB34D-6A15-4D0A-A974-D13D486572B4}" presName="Background" presStyleLbl="node1" presStyleIdx="0" presStyleCnt="1" custScaleY="98880"/>
      <dgm:spPr>
        <a:solidFill>
          <a:srgbClr val="0070C0">
            <a:alpha val="20000"/>
          </a:srgbClr>
        </a:solidFill>
      </dgm:spPr>
    </dgm:pt>
    <dgm:pt modelId="{9DA92FB3-4DDD-4B90-9A2E-7B11BDA3E78D}" type="pres">
      <dgm:prSet presAssocID="{B40CB34D-6A15-4D0A-A974-D13D486572B4}" presName="Divider" presStyleLbl="callout" presStyleIdx="0" presStyleCnt="1"/>
      <dgm:spPr/>
    </dgm:pt>
    <dgm:pt modelId="{976DFCB1-88AD-40E5-A6F1-BF9CE7B98E9D}" type="pres">
      <dgm:prSet presAssocID="{B40CB34D-6A15-4D0A-A974-D13D486572B4}" presName="ChildText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3B21A29-76AB-47DE-ACDD-391D02AA0841}" type="pres">
      <dgm:prSet presAssocID="{B40CB34D-6A15-4D0A-A974-D13D486572B4}" presName="ChildText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FAE50AE-5F4C-4C8B-AD68-D731D81AF33D}" type="pres">
      <dgm:prSet presAssocID="{B40CB34D-6A15-4D0A-A974-D13D486572B4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de-DE"/>
        </a:p>
      </dgm:t>
    </dgm:pt>
    <dgm:pt modelId="{949A01D8-BF82-43AC-83E7-D029C0ADBBD5}" type="pres">
      <dgm:prSet presAssocID="{B40CB34D-6A15-4D0A-A974-D13D486572B4}" presName="ParentShape1" presStyleLbl="alignImgPlace1" presStyleIdx="0" presStyleCnt="2">
        <dgm:presLayoutVars/>
      </dgm:prSet>
      <dgm:spPr/>
      <dgm:t>
        <a:bodyPr/>
        <a:lstStyle/>
        <a:p>
          <a:endParaRPr lang="de-DE"/>
        </a:p>
      </dgm:t>
    </dgm:pt>
    <dgm:pt modelId="{E7E6874D-CC39-45EF-9A17-7495C70302C6}" type="pres">
      <dgm:prSet presAssocID="{B40CB34D-6A15-4D0A-A974-D13D486572B4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de-DE"/>
        </a:p>
      </dgm:t>
    </dgm:pt>
    <dgm:pt modelId="{1BDDC44F-16B9-4DC1-BF8A-2510BADB3F0A}" type="pres">
      <dgm:prSet presAssocID="{B40CB34D-6A15-4D0A-A974-D13D486572B4}" presName="ParentShape2" presStyleLbl="alignImgPlace1" presStyleIdx="1" presStyleCnt="2">
        <dgm:presLayoutVars/>
      </dgm:prSet>
      <dgm:spPr/>
      <dgm:t>
        <a:bodyPr/>
        <a:lstStyle/>
        <a:p>
          <a:endParaRPr lang="de-DE"/>
        </a:p>
      </dgm:t>
    </dgm:pt>
  </dgm:ptLst>
  <dgm:cxnLst>
    <dgm:cxn modelId="{125CD0E0-FA2B-41B0-AB94-9ACE832949B6}" type="presOf" srcId="{E348A31C-A572-4C96-BAC2-BE11DA81F76D}" destId="{4FAE50AE-5F4C-4C8B-AD68-D731D81AF33D}" srcOrd="0" destOrd="0" presId="urn:microsoft.com/office/officeart/2009/3/layout/OpposingIdeas"/>
    <dgm:cxn modelId="{6761E3AE-AA6B-4F50-90C8-ED33D2AA7BEE}" type="presOf" srcId="{5844B1F6-465D-4BBD-8310-B6CB0650C7DA}" destId="{976DFCB1-88AD-40E5-A6F1-BF9CE7B98E9D}" srcOrd="0" destOrd="2" presId="urn:microsoft.com/office/officeart/2009/3/layout/OpposingIdeas"/>
    <dgm:cxn modelId="{A1CA08B7-60F4-489E-8D82-675C5422D3ED}" srcId="{E348A31C-A572-4C96-BAC2-BE11DA81F76D}" destId="{5844B1F6-465D-4BBD-8310-B6CB0650C7DA}" srcOrd="2" destOrd="0" parTransId="{DA1ED5E1-D80F-4DF0-9E8B-37C53ED59F6B}" sibTransId="{5456F4D3-5E4E-4927-909D-2B6C97D853B6}"/>
    <dgm:cxn modelId="{ADC261D8-3B7D-49B4-A1DE-2657066CE974}" srcId="{AD8DE191-3373-46E4-8888-AE63E9578DE3}" destId="{F3455055-5010-46C2-8AC0-EF6C98C545A2}" srcOrd="0" destOrd="0" parTransId="{4F07DDAC-93F6-400D-AFE3-3B7B7B6340EC}" sibTransId="{0CACFEAB-4626-4877-81DA-EEADA29B7AB9}"/>
    <dgm:cxn modelId="{239ECC25-E9D9-4CD1-AB69-E8788BD95B3B}" srcId="{E348A31C-A572-4C96-BAC2-BE11DA81F76D}" destId="{04A94792-3FC7-44CA-AC02-EB3329A6A3D1}" srcOrd="1" destOrd="0" parTransId="{6B60B4C6-E2E2-43DB-B1A1-0AE805F742D3}" sibTransId="{89742F2B-C806-4D79-B283-1F4B3A3EBC91}"/>
    <dgm:cxn modelId="{1068EF67-F4C9-4C43-BC1B-2FF597080856}" srcId="{E348A31C-A572-4C96-BAC2-BE11DA81F76D}" destId="{7268A441-0E61-45AD-9594-0DD64D1BF4C7}" srcOrd="0" destOrd="0" parTransId="{DDA86F72-B794-40CD-9038-EA0DC736A683}" sibTransId="{C61CA6BE-4382-453D-B057-B6735DFF2F1A}"/>
    <dgm:cxn modelId="{335EED3C-6EDE-4DEE-8D13-DF31B50B55A0}" type="presOf" srcId="{B40CB34D-6A15-4D0A-A974-D13D486572B4}" destId="{1CCCB46B-86AE-484D-8DFB-1572ECC93D93}" srcOrd="0" destOrd="0" presId="urn:microsoft.com/office/officeart/2009/3/layout/OpposingIdeas"/>
    <dgm:cxn modelId="{D5EB4EA2-F369-400B-BAC5-1CC06189984B}" srcId="{B40CB34D-6A15-4D0A-A974-D13D486572B4}" destId="{AD8DE191-3373-46E4-8888-AE63E9578DE3}" srcOrd="1" destOrd="0" parTransId="{ADD2196E-6895-49D1-A953-933D46583B90}" sibTransId="{8F930E5D-212C-4031-8868-7AC55F500C92}"/>
    <dgm:cxn modelId="{9786C965-DF33-4B8E-B61A-98131B8D273B}" type="presOf" srcId="{F3455055-5010-46C2-8AC0-EF6C98C545A2}" destId="{83B21A29-76AB-47DE-ACDD-391D02AA0841}" srcOrd="0" destOrd="0" presId="urn:microsoft.com/office/officeart/2009/3/layout/OpposingIdeas"/>
    <dgm:cxn modelId="{4B378DDA-14C0-4D56-896B-8B7E628FBDFC}" type="presOf" srcId="{7268A441-0E61-45AD-9594-0DD64D1BF4C7}" destId="{976DFCB1-88AD-40E5-A6F1-BF9CE7B98E9D}" srcOrd="0" destOrd="0" presId="urn:microsoft.com/office/officeart/2009/3/layout/OpposingIdeas"/>
    <dgm:cxn modelId="{2884054C-4366-4FF9-8538-02F3C29AA875}" type="presOf" srcId="{E348A31C-A572-4C96-BAC2-BE11DA81F76D}" destId="{949A01D8-BF82-43AC-83E7-D029C0ADBBD5}" srcOrd="1" destOrd="0" presId="urn:microsoft.com/office/officeart/2009/3/layout/OpposingIdeas"/>
    <dgm:cxn modelId="{5B1C2199-2A95-4BBD-BC57-7E6CF8F271B4}" srcId="{B40CB34D-6A15-4D0A-A974-D13D486572B4}" destId="{E348A31C-A572-4C96-BAC2-BE11DA81F76D}" srcOrd="0" destOrd="0" parTransId="{99D7EF52-1E39-47F1-B706-A068E3C8140C}" sibTransId="{8D681D05-4F32-4F5A-9CB3-F7E5EC84A8AB}"/>
    <dgm:cxn modelId="{5E92D01D-9DC6-48C2-AE03-DA74EA12850E}" type="presOf" srcId="{AD8DE191-3373-46E4-8888-AE63E9578DE3}" destId="{E7E6874D-CC39-45EF-9A17-7495C70302C6}" srcOrd="0" destOrd="0" presId="urn:microsoft.com/office/officeart/2009/3/layout/OpposingIdeas"/>
    <dgm:cxn modelId="{971765AB-8414-4CF9-9706-3013DC236906}" type="presOf" srcId="{04A94792-3FC7-44CA-AC02-EB3329A6A3D1}" destId="{976DFCB1-88AD-40E5-A6F1-BF9CE7B98E9D}" srcOrd="0" destOrd="1" presId="urn:microsoft.com/office/officeart/2009/3/layout/OpposingIdeas"/>
    <dgm:cxn modelId="{5BD60905-0E22-412C-B2F8-F1AB529CFF9E}" type="presOf" srcId="{AD8DE191-3373-46E4-8888-AE63E9578DE3}" destId="{1BDDC44F-16B9-4DC1-BF8A-2510BADB3F0A}" srcOrd="1" destOrd="0" presId="urn:microsoft.com/office/officeart/2009/3/layout/OpposingIdeas"/>
    <dgm:cxn modelId="{D9528A1D-8C1D-47B1-8D73-F796C5CBF6D8}" type="presParOf" srcId="{1CCCB46B-86AE-484D-8DFB-1572ECC93D93}" destId="{545DB77D-BA13-4956-98BA-51FEA28136C8}" srcOrd="0" destOrd="0" presId="urn:microsoft.com/office/officeart/2009/3/layout/OpposingIdeas"/>
    <dgm:cxn modelId="{A093C6F0-850E-4E4C-9BC4-8FA3A80A2CB1}" type="presParOf" srcId="{1CCCB46B-86AE-484D-8DFB-1572ECC93D93}" destId="{9DA92FB3-4DDD-4B90-9A2E-7B11BDA3E78D}" srcOrd="1" destOrd="0" presId="urn:microsoft.com/office/officeart/2009/3/layout/OpposingIdeas"/>
    <dgm:cxn modelId="{F938C354-D1C9-4B39-A7F0-634696382776}" type="presParOf" srcId="{1CCCB46B-86AE-484D-8DFB-1572ECC93D93}" destId="{976DFCB1-88AD-40E5-A6F1-BF9CE7B98E9D}" srcOrd="2" destOrd="0" presId="urn:microsoft.com/office/officeart/2009/3/layout/OpposingIdeas"/>
    <dgm:cxn modelId="{9DC420A2-D3BA-485C-9AF8-4A1484FC8FC2}" type="presParOf" srcId="{1CCCB46B-86AE-484D-8DFB-1572ECC93D93}" destId="{83B21A29-76AB-47DE-ACDD-391D02AA0841}" srcOrd="3" destOrd="0" presId="urn:microsoft.com/office/officeart/2009/3/layout/OpposingIdeas"/>
    <dgm:cxn modelId="{7B218525-4928-4014-ACB4-DB06D63C76C3}" type="presParOf" srcId="{1CCCB46B-86AE-484D-8DFB-1572ECC93D93}" destId="{4FAE50AE-5F4C-4C8B-AD68-D731D81AF33D}" srcOrd="4" destOrd="0" presId="urn:microsoft.com/office/officeart/2009/3/layout/OpposingIdeas"/>
    <dgm:cxn modelId="{2900C95D-0671-416D-B2A3-8628C34251BC}" type="presParOf" srcId="{1CCCB46B-86AE-484D-8DFB-1572ECC93D93}" destId="{949A01D8-BF82-43AC-83E7-D029C0ADBBD5}" srcOrd="5" destOrd="0" presId="urn:microsoft.com/office/officeart/2009/3/layout/OpposingIdeas"/>
    <dgm:cxn modelId="{D5BB06CA-DAE4-4CA1-9F71-5D23C7F7E4E8}" type="presParOf" srcId="{1CCCB46B-86AE-484D-8DFB-1572ECC93D93}" destId="{E7E6874D-CC39-45EF-9A17-7495C70302C6}" srcOrd="6" destOrd="0" presId="urn:microsoft.com/office/officeart/2009/3/layout/OpposingIdeas"/>
    <dgm:cxn modelId="{607B21A9-1043-4A73-B84A-22D29FA62531}" type="presParOf" srcId="{1CCCB46B-86AE-484D-8DFB-1572ECC93D93}" destId="{1BDDC44F-16B9-4DC1-BF8A-2510BADB3F0A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0AD797-B72E-42A6-9ACD-FCEB41459293}">
      <dsp:nvSpPr>
        <dsp:cNvPr id="0" name=""/>
        <dsp:cNvSpPr/>
      </dsp:nvSpPr>
      <dsp:spPr>
        <a:xfrm>
          <a:off x="2847369" y="467"/>
          <a:ext cx="4271054" cy="1821747"/>
        </a:xfrm>
        <a:prstGeom prst="rightArrow">
          <a:avLst>
            <a:gd name="adj1" fmla="val 75000"/>
            <a:gd name="adj2" fmla="val 50000"/>
          </a:avLst>
        </a:prstGeom>
        <a:solidFill>
          <a:srgbClr val="0070C0">
            <a:alpha val="1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442913" lvl="1" indent="-257175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>
              <a:latin typeface="Calibri" panose="020F0502020204030204" pitchFamily="34" charset="0"/>
            </a:rPr>
            <a:t>Auflösung der Trennlinien zwischen Arbeitszeit und Freizeit</a:t>
          </a:r>
          <a:endParaRPr lang="de-DE" sz="2000" kern="1200" dirty="0">
            <a:latin typeface="Calibri" panose="020F0502020204030204" pitchFamily="34" charset="0"/>
          </a:endParaRPr>
        </a:p>
      </dsp:txBody>
      <dsp:txXfrm>
        <a:off x="2847369" y="467"/>
        <a:ext cx="4271054" cy="1821747"/>
      </dsp:txXfrm>
    </dsp:sp>
    <dsp:sp modelId="{C4A1F0A4-B6D5-4509-ACD2-E23773AC638B}">
      <dsp:nvSpPr>
        <dsp:cNvPr id="0" name=""/>
        <dsp:cNvSpPr/>
      </dsp:nvSpPr>
      <dsp:spPr>
        <a:xfrm>
          <a:off x="0" y="467"/>
          <a:ext cx="2847369" cy="1821747"/>
        </a:xfrm>
        <a:prstGeom prst="roundRect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kern="1200" dirty="0" smtClean="0">
              <a:solidFill>
                <a:schemeClr val="tx1"/>
              </a:solidFill>
              <a:latin typeface="Calibri" panose="020F0502020204030204" pitchFamily="34" charset="0"/>
            </a:rPr>
            <a:t>Zeitliche Dimension</a:t>
          </a:r>
          <a:endParaRPr lang="de-DE" sz="2200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0" y="467"/>
        <a:ext cx="2847369" cy="1821747"/>
      </dsp:txXfrm>
    </dsp:sp>
    <dsp:sp modelId="{8EB48BFA-E348-48BE-95A0-AFD71D7BF593}">
      <dsp:nvSpPr>
        <dsp:cNvPr id="0" name=""/>
        <dsp:cNvSpPr/>
      </dsp:nvSpPr>
      <dsp:spPr>
        <a:xfrm>
          <a:off x="2847369" y="2004388"/>
          <a:ext cx="4271054" cy="1821747"/>
        </a:xfrm>
        <a:prstGeom prst="rightArrow">
          <a:avLst>
            <a:gd name="adj1" fmla="val 75000"/>
            <a:gd name="adj2" fmla="val 50000"/>
          </a:avLst>
        </a:prstGeom>
        <a:solidFill>
          <a:srgbClr val="FFC000">
            <a:alpha val="25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442913" lvl="1" indent="-257175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>
              <a:latin typeface="Calibri" panose="020F0502020204030204" pitchFamily="34" charset="0"/>
            </a:rPr>
            <a:t>Entkoppelung der Arbeit von einem bestimmten Ort</a:t>
          </a:r>
          <a:endParaRPr lang="de-DE" sz="2000" kern="1200" dirty="0">
            <a:latin typeface="Calibri" panose="020F0502020204030204" pitchFamily="34" charset="0"/>
          </a:endParaRPr>
        </a:p>
      </dsp:txBody>
      <dsp:txXfrm>
        <a:off x="2847369" y="2004388"/>
        <a:ext cx="4271054" cy="1821747"/>
      </dsp:txXfrm>
    </dsp:sp>
    <dsp:sp modelId="{F603D3A7-F9F8-4BBA-A2C6-B1F70B0EA8F6}">
      <dsp:nvSpPr>
        <dsp:cNvPr id="0" name=""/>
        <dsp:cNvSpPr/>
      </dsp:nvSpPr>
      <dsp:spPr>
        <a:xfrm>
          <a:off x="0" y="2004388"/>
          <a:ext cx="2847369" cy="1821747"/>
        </a:xfrm>
        <a:prstGeom prst="roundRect">
          <a:avLst/>
        </a:prstGeom>
        <a:solidFill>
          <a:srgbClr val="FFC000">
            <a:alpha val="8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kern="1200" dirty="0" smtClean="0">
              <a:solidFill>
                <a:schemeClr val="tx1"/>
              </a:solidFill>
              <a:latin typeface="Calibri" panose="020F0502020204030204" pitchFamily="34" charset="0"/>
            </a:rPr>
            <a:t>Räumliche Dimension</a:t>
          </a:r>
          <a:endParaRPr lang="de-DE" sz="2200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0" y="2004388"/>
        <a:ext cx="2847369" cy="18217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5DB77D-BA13-4956-98BA-51FEA28136C8}">
      <dsp:nvSpPr>
        <dsp:cNvPr id="0" name=""/>
        <dsp:cNvSpPr/>
      </dsp:nvSpPr>
      <dsp:spPr>
        <a:xfrm>
          <a:off x="1057275" y="917524"/>
          <a:ext cx="6343650" cy="3373190"/>
        </a:xfrm>
        <a:prstGeom prst="round2DiagRect">
          <a:avLst>
            <a:gd name="adj1" fmla="val 0"/>
            <a:gd name="adj2" fmla="val 16670"/>
          </a:avLst>
        </a:prstGeom>
        <a:solidFill>
          <a:srgbClr val="0070C0">
            <a:alpha val="2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92FB3-4DDD-4B90-9A2E-7B11BDA3E78D}">
      <dsp:nvSpPr>
        <dsp:cNvPr id="0" name=""/>
        <dsp:cNvSpPr/>
      </dsp:nvSpPr>
      <dsp:spPr>
        <a:xfrm>
          <a:off x="4229099" y="1260235"/>
          <a:ext cx="845" cy="268776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DFCB1-88AD-40E5-A6F1-BF9CE7B98E9D}">
      <dsp:nvSpPr>
        <dsp:cNvPr id="0" name=""/>
        <dsp:cNvSpPr/>
      </dsp:nvSpPr>
      <dsp:spPr>
        <a:xfrm>
          <a:off x="1268730" y="1156860"/>
          <a:ext cx="2748915" cy="28945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85738" lvl="0" indent="-185738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-	Größere Autonomie in der Arbeitsgestaltung</a:t>
          </a:r>
        </a:p>
        <a:p>
          <a:pPr marL="185738" lvl="0" indent="-185738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-	Effektiveres Arbeiten</a:t>
          </a:r>
        </a:p>
        <a:p>
          <a:pPr marL="182563" lvl="0" indent="-182563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-	Bessere Vereinbarkeit von beruflichen und außerberuflichen Lebensbereichen</a:t>
          </a:r>
          <a:endParaRPr lang="de-DE" sz="27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latin typeface="Calibri" panose="020F050202020403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latin typeface="Calibri" panose="020F0502020204030204" pitchFamily="34" charset="0"/>
          </a:endParaRPr>
        </a:p>
      </dsp:txBody>
      <dsp:txXfrm>
        <a:off x="1268730" y="1156860"/>
        <a:ext cx="2748915" cy="2894519"/>
      </dsp:txXfrm>
    </dsp:sp>
    <dsp:sp modelId="{83B21A29-76AB-47DE-ACDD-391D02AA0841}">
      <dsp:nvSpPr>
        <dsp:cNvPr id="0" name=""/>
        <dsp:cNvSpPr/>
      </dsp:nvSpPr>
      <dsp:spPr>
        <a:xfrm>
          <a:off x="4440554" y="1156860"/>
          <a:ext cx="2748915" cy="28945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85738" lvl="0" indent="-185738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-	Ausdehnung der Arbeitszeit</a:t>
          </a:r>
        </a:p>
        <a:p>
          <a:pPr marL="185738" lvl="0" indent="-185738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-	Einschränkung von Arbeitsschutznormen</a:t>
          </a:r>
        </a:p>
        <a:p>
          <a:pPr marL="185738" lvl="0" indent="-185738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-	Kolonisierung außerberuflicher Lebensbereiche durch die Arbeit</a:t>
          </a:r>
          <a:endParaRPr lang="de-DE" sz="2000" kern="1200" dirty="0">
            <a:latin typeface="Calibri" panose="020F0502020204030204" pitchFamily="34" charset="0"/>
          </a:endParaRPr>
        </a:p>
      </dsp:txBody>
      <dsp:txXfrm>
        <a:off x="4440554" y="1156860"/>
        <a:ext cx="2748915" cy="2894519"/>
      </dsp:txXfrm>
    </dsp:sp>
    <dsp:sp modelId="{949A01D8-BF82-43AC-83E7-D029C0ADBBD5}">
      <dsp:nvSpPr>
        <dsp:cNvPr id="0" name=""/>
        <dsp:cNvSpPr/>
      </dsp:nvSpPr>
      <dsp:spPr>
        <a:xfrm rot="16200000">
          <a:off x="-1332125" y="1351852"/>
          <a:ext cx="3721525" cy="1057275"/>
        </a:xfrm>
        <a:prstGeom prst="rightArrow">
          <a:avLst>
            <a:gd name="adj1" fmla="val 49830"/>
            <a:gd name="adj2" fmla="val 60660"/>
          </a:avLst>
        </a:prstGeom>
        <a:solidFill>
          <a:srgbClr val="FFC000">
            <a:alpha val="2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Chancen</a:t>
          </a:r>
          <a:endParaRPr lang="de-DE" sz="2000" kern="1200" dirty="0">
            <a:latin typeface="Calibri" panose="020F0502020204030204" pitchFamily="34" charset="0"/>
          </a:endParaRPr>
        </a:p>
      </dsp:txBody>
      <dsp:txXfrm rot="16200000">
        <a:off x="-1332125" y="1351852"/>
        <a:ext cx="3721525" cy="1057275"/>
      </dsp:txXfrm>
    </dsp:sp>
    <dsp:sp modelId="{1BDDC44F-16B9-4DC1-BF8A-2510BADB3F0A}">
      <dsp:nvSpPr>
        <dsp:cNvPr id="0" name=""/>
        <dsp:cNvSpPr/>
      </dsp:nvSpPr>
      <dsp:spPr>
        <a:xfrm rot="5400000">
          <a:off x="6068799" y="2799112"/>
          <a:ext cx="3721525" cy="1057275"/>
        </a:xfrm>
        <a:prstGeom prst="rightArrow">
          <a:avLst>
            <a:gd name="adj1" fmla="val 49830"/>
            <a:gd name="adj2" fmla="val 60660"/>
          </a:avLst>
        </a:prstGeom>
        <a:solidFill>
          <a:srgbClr val="FFC000">
            <a:alpha val="2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latin typeface="Calibri" panose="020F0502020204030204" pitchFamily="34" charset="0"/>
            </a:rPr>
            <a:t>Risiken</a:t>
          </a:r>
          <a:endParaRPr lang="de-DE" sz="2000" kern="1200" dirty="0">
            <a:latin typeface="Calibri" panose="020F0502020204030204" pitchFamily="34" charset="0"/>
          </a:endParaRPr>
        </a:p>
      </dsp:txBody>
      <dsp:txXfrm rot="5400000">
        <a:off x="6068799" y="2799112"/>
        <a:ext cx="3721525" cy="1057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6412"/>
          </a:xfrm>
          <a:prstGeom prst="rect">
            <a:avLst/>
          </a:prstGeom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36" charset="0"/>
                <a:ea typeface="ＭＳ Ｐゴシック" pitchFamily="36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1276" y="0"/>
            <a:ext cx="2944813" cy="496412"/>
          </a:xfrm>
          <a:prstGeom prst="rect">
            <a:avLst/>
          </a:prstGeom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36" charset="0"/>
                <a:ea typeface="ＭＳ Ｐゴシック" pitchFamily="36" charset="-128"/>
              </a:defRPr>
            </a:lvl1pPr>
          </a:lstStyle>
          <a:p>
            <a:pPr>
              <a:defRPr/>
            </a:pPr>
            <a:fld id="{A6253DFB-042C-4469-BE21-5832F664587B}" type="datetime1">
              <a:rPr lang="de-DE"/>
              <a:pPr>
                <a:defRPr/>
              </a:pPr>
              <a:t>05.02.2015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30219"/>
            <a:ext cx="2944813" cy="496412"/>
          </a:xfrm>
          <a:prstGeom prst="rect">
            <a:avLst/>
          </a:prstGeom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36" charset="0"/>
                <a:ea typeface="ＭＳ Ｐゴシック" pitchFamily="36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1276" y="9430219"/>
            <a:ext cx="2944813" cy="496412"/>
          </a:xfrm>
          <a:prstGeom prst="rect">
            <a:avLst/>
          </a:prstGeom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541750AA-D373-46B0-AB08-E646F0E37D4A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7437299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4813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0" tIns="47549" rIns="95100" bIns="4754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36" charset="0"/>
                <a:ea typeface="ＭＳ Ｐゴシック" pitchFamily="36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0" tIns="47549" rIns="95100" bIns="4754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36" charset="0"/>
                <a:ea typeface="ＭＳ Ｐゴシック" pitchFamily="36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705"/>
            <a:ext cx="498475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0" tIns="47549" rIns="95100" bIns="475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814"/>
            <a:ext cx="2944813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0" tIns="47549" rIns="95100" bIns="4754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36" charset="0"/>
                <a:ea typeface="ＭＳ Ｐゴシック" pitchFamily="36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1814"/>
            <a:ext cx="2944812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0" tIns="47549" rIns="95100" bIns="4754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2506DFC8-0445-4712-8B4D-730311D6C826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0445189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ＭＳ Ｐゴシック" pitchFamily="36" charset="-128"/>
        <a:cs typeface="ＭＳ Ｐゴシック" pitchFamily="3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ＭＳ Ｐゴシック" pitchFamily="3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ＭＳ Ｐゴシック" pitchFamily="3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ＭＳ Ｐゴシック" pitchFamily="3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ＭＳ Ｐゴシック" pitchFamily="3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265697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851336">
              <a:defRPr/>
            </a:pP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4149748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189972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612244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851336">
              <a:defRPr/>
            </a:pP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885649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36382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1488869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06DFC8-0445-4712-8B4D-730311D6C826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4235536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1137600"/>
            <a:ext cx="8458200" cy="9667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092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3000" y="2362200"/>
            <a:ext cx="8458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92188" y="6607175"/>
            <a:ext cx="5029200" cy="150813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88950" cy="2524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latin typeface="+mj-lt"/>
              </a:defRPr>
            </a:lvl1pPr>
          </a:lstStyle>
          <a:p>
            <a:pPr>
              <a:defRPr/>
            </a:pPr>
            <a:fld id="{C8FD6C2F-5339-4784-9DEF-68A22CA77750}" type="slidenum">
              <a:rPr lang="de-DE" altLang="de-DE"/>
              <a:pPr>
                <a:defRPr/>
              </a:pPr>
              <a:t>‹#›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xmlns="" val="2831369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86650" y="1174750"/>
            <a:ext cx="2114550" cy="5302250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43000" y="1174750"/>
            <a:ext cx="6191250" cy="5302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E4372FD1-820B-42C9-958B-431E03C63F1D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741346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2614628" y="188640"/>
            <a:ext cx="7115143" cy="523220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1143000" y="1268760"/>
            <a:ext cx="8458200" cy="520824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000" baseline="0">
                <a:latin typeface="Arial" pitchFamily="34" charset="0"/>
              </a:defRPr>
            </a:lvl1pPr>
            <a:lvl2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Arial" pitchFamily="34" charset="0"/>
              </a:defRPr>
            </a:lvl2pPr>
            <a:lvl3pPr>
              <a:buClr>
                <a:srgbClr val="C00000"/>
              </a:buClr>
              <a:buFont typeface="Arial" pitchFamily="34" charset="0"/>
              <a:buChar char="•"/>
              <a:defRPr sz="1600" baseline="0"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99213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88950" cy="2333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latin typeface="+mj-lt"/>
              </a:defRPr>
            </a:lvl1pPr>
          </a:lstStyle>
          <a:p>
            <a:pPr>
              <a:defRPr/>
            </a:pPr>
            <a:fld id="{A3457643-5779-42B1-90CE-B4184F5682C2}" type="slidenum">
              <a:rPr lang="de-DE" altLang="de-DE"/>
              <a:pPr>
                <a:defRPr/>
              </a:pPr>
              <a:t>‹#›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xmlns="" val="172805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1137600"/>
            <a:ext cx="8458200" cy="966788"/>
          </a:xfrm>
          <a:prstGeom prst="rect">
            <a:avLst/>
          </a:prstGeo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43000" y="2362200"/>
            <a:ext cx="41529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48300" y="2362200"/>
            <a:ext cx="41529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0C6E3BE7-E1E0-42A8-B275-514088D9C310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20141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60000" y="360000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456BE363-4535-4AC8-9158-AFA1AEB5EBB3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05709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1137600"/>
            <a:ext cx="8458200" cy="96678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076AFB89-546D-4C2A-BEF1-2F0F22768B4A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74043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73EC3D16-8216-47B8-9EF5-E6EE00FADAF8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12976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D0A0E4E0-5DC6-41E2-973D-5BD7AAA69159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87517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4D03D921-848F-4203-9B57-35F53AA0B302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09911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1174750"/>
            <a:ext cx="8458200" cy="96678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43000" y="2362200"/>
            <a:ext cx="8458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588125"/>
            <a:ext cx="5029200" cy="1508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6505575"/>
            <a:ext cx="457200" cy="241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mtClean="0"/>
            </a:lvl1pPr>
          </a:lstStyle>
          <a:p>
            <a:pPr>
              <a:defRPr/>
            </a:pPr>
            <a:fld id="{F0C3CCA2-19E7-47C8-ADD1-B9BD0A536576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31577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 descr="DIGA_Präs_HG-3.jpg                                             003376DAslmp Pro                       C139E024: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906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8"/>
          <p:cNvSpPr>
            <a:spLocks noChangeArrowheads="1"/>
          </p:cNvSpPr>
          <p:nvPr userDrawn="1"/>
        </p:nvSpPr>
        <p:spPr bwMode="auto">
          <a:xfrm>
            <a:off x="915988" y="6605588"/>
            <a:ext cx="8990012" cy="252412"/>
          </a:xfrm>
          <a:prstGeom prst="rect">
            <a:avLst/>
          </a:prstGeom>
          <a:solidFill>
            <a:srgbClr val="91A2B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de-DE" altLang="de-DE"/>
          </a:p>
        </p:txBody>
      </p:sp>
      <p:sp>
        <p:nvSpPr>
          <p:cNvPr id="1028" name="Text Box 13"/>
          <p:cNvSpPr txBox="1">
            <a:spLocks noChangeArrowheads="1"/>
          </p:cNvSpPr>
          <p:nvPr userDrawn="1"/>
        </p:nvSpPr>
        <p:spPr bwMode="auto">
          <a:xfrm>
            <a:off x="7897813" y="6610350"/>
            <a:ext cx="16700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DGB-Index Gute Arbeit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143000" y="6630988"/>
            <a:ext cx="5029200" cy="150812"/>
          </a:xfrm>
          <a:prstGeom prst="rect">
            <a:avLst/>
          </a:prstGeom>
          <a:ln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charset="0"/>
                <a:ea typeface="ＭＳ Ｐゴシック" pitchFamily="36" charset="-128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+mj-lt"/>
          <a:ea typeface="ＭＳ Ｐゴシック" pitchFamily="36" charset="-128"/>
          <a:cs typeface="ＭＳ Ｐゴシック" pitchFamily="3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  <a:ea typeface="ＭＳ Ｐゴシック" pitchFamily="36" charset="-128"/>
          <a:cs typeface="ＭＳ Ｐゴシック" pitchFamily="3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  <a:ea typeface="ＭＳ Ｐゴシック" pitchFamily="36" charset="-128"/>
          <a:cs typeface="ＭＳ Ｐゴシック" pitchFamily="3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  <a:ea typeface="ＭＳ Ｐゴシック" pitchFamily="36" charset="-128"/>
          <a:cs typeface="ＭＳ Ｐゴシック" pitchFamily="3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  <a:ea typeface="ＭＳ Ｐゴシック" pitchFamily="36" charset="-128"/>
          <a:cs typeface="ＭＳ Ｐゴシック" pitchFamily="3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CD09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D0921"/>
        </a:buClr>
        <a:buChar char="&gt;"/>
        <a:defRPr sz="2200">
          <a:solidFill>
            <a:schemeClr val="tx1"/>
          </a:solidFill>
          <a:latin typeface="+mn-lt"/>
          <a:ea typeface="ＭＳ Ｐゴシック" pitchFamily="36" charset="-128"/>
          <a:cs typeface="ＭＳ Ｐゴシック" pitchFamily="3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ＭＳ Ｐゴシック" pitchFamily="3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&gt;"/>
        <a:defRPr sz="1500">
          <a:solidFill>
            <a:schemeClr val="tx1"/>
          </a:solidFill>
          <a:latin typeface="+mn-lt"/>
          <a:ea typeface="ＭＳ Ｐゴシック" pitchFamily="3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ＭＳ Ｐゴシック" pitchFamily="3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pitchFamily="3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rolf.schmucker@dgb.d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dgb-index-gute-arbeit.d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3000" y="1196752"/>
            <a:ext cx="8458200" cy="5328592"/>
          </a:xfrm>
        </p:spPr>
        <p:txBody>
          <a:bodyPr/>
          <a:lstStyle/>
          <a:p>
            <a:pPr marL="0" indent="0" algn="ctr">
              <a:buNone/>
            </a:pPr>
            <a:endParaRPr lang="de-DE" sz="24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de-DE" sz="24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de-DE" sz="24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de-DE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Entgrenzung von Arbeit</a:t>
            </a:r>
          </a:p>
          <a:p>
            <a:pPr marL="0" indent="0" algn="ctr">
              <a:buNone/>
            </a:pPr>
            <a:endParaRPr lang="de-DE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de-DE" sz="1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Konferenz von CMKOS und FES</a:t>
            </a:r>
          </a:p>
          <a:p>
            <a:pPr marL="0" indent="0" algn="ctr">
              <a:buNone/>
            </a:pPr>
            <a:r>
              <a:rPr lang="de-DE" sz="1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„Vereinbarkeit von Beruf, Familie und Privatleben: Eine Herausforderung der Gegenwart“</a:t>
            </a:r>
          </a:p>
          <a:p>
            <a:pPr marL="0" indent="0" algn="ctr">
              <a:buNone/>
            </a:pPr>
            <a:r>
              <a:rPr lang="de-DE" sz="1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Prag, 03. Februar 2015</a:t>
            </a:r>
          </a:p>
          <a:p>
            <a:pPr marL="0" indent="0" algn="ctr">
              <a:buNone/>
            </a:pPr>
            <a:endParaRPr lang="de-DE" sz="2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97216" y="134076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Dr. Rolf Schmucker</a:t>
            </a:r>
          </a:p>
          <a:p>
            <a:r>
              <a:rPr lang="de-DE" sz="1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Institut DGB-Index Gute Arbeit</a:t>
            </a:r>
          </a:p>
        </p:txBody>
      </p:sp>
    </p:spTree>
    <p:extLst>
      <p:ext uri="{BB962C8B-B14F-4D97-AF65-F5344CB8AC3E}">
        <p14:creationId xmlns:p14="http://schemas.microsoft.com/office/powerpoint/2010/main" xmlns="" val="254022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3000" y="1268760"/>
            <a:ext cx="8458200" cy="5208240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 smtClean="0">
                <a:latin typeface="Calibri" panose="020F0502020204030204" pitchFamily="34" charset="0"/>
              </a:rPr>
              <a:t>Wie kann Entgrenzung für eine größere Arbeitszeitsouveränität der Beschäftigten genutzt werden?</a:t>
            </a:r>
          </a:p>
          <a:p>
            <a:pPr marL="0" indent="0">
              <a:buNone/>
            </a:pPr>
            <a:endParaRPr lang="de-DE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Grundsätzliche Ziele:</a:t>
            </a: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Einhaltung von Arbeits- und Erholungszeiten</a:t>
            </a: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Vereinbarkeit der verschiedenen Lebensbereiche</a:t>
            </a:r>
            <a:endParaRPr lang="de-D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Stärkung 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von Wohlbefinden und Gesundheit</a:t>
            </a:r>
          </a:p>
          <a:p>
            <a:pPr marL="0" indent="0">
              <a:buNone/>
            </a:pPr>
            <a:endParaRPr lang="de-DE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Gestaltungsfelder</a:t>
            </a:r>
            <a:endParaRPr lang="de-DE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Gesetze</a:t>
            </a:r>
            <a:r>
              <a:rPr lang="de-DE" sz="1800" dirty="0" smtClean="0">
                <a:latin typeface="Calibri" panose="020F0502020204030204" pitchFamily="34" charset="0"/>
              </a:rPr>
              <a:t> (z.B. Arbeitszeitgesetz: Nicht-Erreichbarkeit, Non-Response)</a:t>
            </a: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de-DE" sz="1800" dirty="0" smtClean="0">
                <a:latin typeface="Calibri" panose="020F0502020204030204" pitchFamily="34" charset="0"/>
              </a:rPr>
              <a:t>Kollektivverträge (z.B. Freistellungsregelungen für Pflege, Kinderbetreuung, Weiterbildung)</a:t>
            </a:r>
          </a:p>
          <a:p>
            <a:pPr lvl="1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de-DE" sz="1800" dirty="0" smtClean="0">
                <a:latin typeface="Calibri" panose="020F0502020204030204" pitchFamily="34" charset="0"/>
              </a:rPr>
              <a:t>Betriebsvereinbarungen (z.B. Regelung von Nicht-/Erreichbarkeit, exakte Arbeitszeiterfassung, Leistungspolitik)</a:t>
            </a:r>
            <a:endParaRPr lang="de-DE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e-DE" sz="20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de-DE" sz="1600" i="1" dirty="0" smtClean="0">
                <a:latin typeface="Calibri" panose="020F0502020204030204" pitchFamily="34" charset="0"/>
              </a:rPr>
              <a:t>    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44888" y="33265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70C0"/>
                </a:solidFill>
                <a:latin typeface="Calibri" panose="020F0502020204030204" pitchFamily="34" charset="0"/>
              </a:rPr>
              <a:t>Grenzen der Entgrenzung</a:t>
            </a:r>
            <a:endParaRPr lang="de-DE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2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143000" y="1268413"/>
            <a:ext cx="8458200" cy="5208587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endParaRPr lang="de-DE" dirty="0" smtClean="0"/>
          </a:p>
          <a:p>
            <a:pPr marL="0" indent="0" algn="ctr">
              <a:buFontTx/>
              <a:buNone/>
              <a:defRPr/>
            </a:pPr>
            <a:endParaRPr lang="de-DE" dirty="0" smtClean="0"/>
          </a:p>
          <a:p>
            <a:pPr marL="0" indent="0" algn="ctr">
              <a:buFontTx/>
              <a:buNone/>
              <a:defRPr/>
            </a:pPr>
            <a:r>
              <a:rPr lang="de-DE" sz="2400" dirty="0" smtClean="0">
                <a:solidFill>
                  <a:srgbClr val="0070C0"/>
                </a:solidFill>
              </a:rPr>
              <a:t>Vielen Dank für Ihre Aufmerksamkeit!</a:t>
            </a:r>
          </a:p>
          <a:p>
            <a:pPr marL="0" indent="0" algn="ctr">
              <a:buFontTx/>
              <a:buNone/>
              <a:defRPr/>
            </a:pPr>
            <a:endParaRPr lang="de-DE" dirty="0" smtClean="0"/>
          </a:p>
          <a:p>
            <a:pPr marL="0" indent="0" algn="ctr">
              <a:buFontTx/>
              <a:buNone/>
              <a:defRPr/>
            </a:pPr>
            <a:endParaRPr lang="de-DE" dirty="0" smtClean="0"/>
          </a:p>
          <a:p>
            <a:pPr marL="0" indent="0" algn="ctr">
              <a:buFontTx/>
              <a:buNone/>
              <a:defRPr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  <a:defRPr/>
            </a:pPr>
            <a:r>
              <a:rPr lang="de-DE" sz="1600" u="sng" dirty="0" smtClean="0"/>
              <a:t>Kontakt:</a:t>
            </a:r>
          </a:p>
          <a:p>
            <a:pPr marL="180975" indent="0">
              <a:buClr>
                <a:srgbClr val="0070C0"/>
              </a:buClr>
              <a:buFontTx/>
              <a:buNone/>
              <a:defRPr/>
            </a:pPr>
            <a:r>
              <a:rPr lang="de-DE" sz="1600" dirty="0" smtClean="0"/>
              <a:t>Dr. Rolf Schmucker		</a:t>
            </a:r>
          </a:p>
          <a:p>
            <a:pPr marL="180975" indent="0">
              <a:buClr>
                <a:srgbClr val="0070C0"/>
              </a:buClr>
              <a:buFontTx/>
              <a:buNone/>
              <a:defRPr/>
            </a:pPr>
            <a:r>
              <a:rPr lang="de-DE" sz="1600" dirty="0" smtClean="0"/>
              <a:t>Institut DGB-Index Gute Arbeit</a:t>
            </a:r>
          </a:p>
          <a:p>
            <a:pPr marL="180975" indent="0">
              <a:buClr>
                <a:srgbClr val="0070C0"/>
              </a:buClr>
              <a:buFontTx/>
              <a:buNone/>
              <a:defRPr/>
            </a:pPr>
            <a:r>
              <a:rPr lang="de-DE" sz="1600" dirty="0" smtClean="0"/>
              <a:t>Henriette-Herz-Platz 2		</a:t>
            </a:r>
          </a:p>
          <a:p>
            <a:pPr marL="180975" indent="0">
              <a:buClr>
                <a:srgbClr val="0070C0"/>
              </a:buClr>
              <a:buFontTx/>
              <a:buNone/>
              <a:defRPr/>
            </a:pPr>
            <a:r>
              <a:rPr lang="de-DE" sz="1600" dirty="0" smtClean="0"/>
              <a:t>10178 Berlin			</a:t>
            </a:r>
          </a:p>
          <a:p>
            <a:pPr marL="180975" indent="0">
              <a:buClr>
                <a:srgbClr val="0070C0"/>
              </a:buClr>
              <a:buFontTx/>
              <a:buNone/>
              <a:defRPr/>
            </a:pPr>
            <a:r>
              <a:rPr lang="de-DE" sz="1600" dirty="0" smtClean="0"/>
              <a:t>Mail: </a:t>
            </a:r>
            <a:r>
              <a:rPr lang="de-DE" sz="1600" dirty="0" smtClean="0">
                <a:hlinkClick r:id="rId3"/>
              </a:rPr>
              <a:t>rolf.schmucker@dgb.de</a:t>
            </a:r>
            <a:r>
              <a:rPr lang="de-DE" sz="1600" dirty="0" smtClean="0"/>
              <a:t>	 </a:t>
            </a:r>
          </a:p>
          <a:p>
            <a:pPr marL="180975" indent="0">
              <a:buClr>
                <a:srgbClr val="0070C0"/>
              </a:buClr>
              <a:buFontTx/>
              <a:buNone/>
              <a:defRPr/>
            </a:pPr>
            <a:r>
              <a:rPr lang="de-DE" sz="1600" dirty="0" smtClean="0"/>
              <a:t>Phone: +49 (0) 30-24060602	</a:t>
            </a:r>
          </a:p>
          <a:p>
            <a:pPr marL="180975" indent="0">
              <a:buClr>
                <a:srgbClr val="0070C0"/>
              </a:buClr>
              <a:buFontTx/>
              <a:buNone/>
              <a:defRPr/>
            </a:pPr>
            <a:r>
              <a:rPr lang="de-DE" sz="1600" dirty="0" smtClean="0"/>
              <a:t>Web: </a:t>
            </a:r>
            <a:r>
              <a:rPr lang="de-DE" sz="1600" dirty="0" smtClean="0">
                <a:hlinkClick r:id="rId4"/>
              </a:rPr>
              <a:t>www.dgb-index-gute-arbeit.de</a:t>
            </a:r>
            <a:r>
              <a:rPr lang="de-DE" sz="1600" dirty="0" smtClean="0"/>
              <a:t> 	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8744" y="1196752"/>
            <a:ext cx="4920787" cy="523220"/>
          </a:xfrm>
        </p:spPr>
        <p:txBody>
          <a:bodyPr/>
          <a:lstStyle/>
          <a:p>
            <a:r>
              <a:rPr lang="de-DE" sz="2400" dirty="0" smtClean="0"/>
              <a:t>Entgrenzung von Arbeit</a:t>
            </a:r>
            <a:endParaRPr lang="de-DE" sz="2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xmlns="" val="2155921433"/>
              </p:ext>
            </p:extLst>
          </p:nvPr>
        </p:nvGraphicFramePr>
        <p:xfrm>
          <a:off x="1928664" y="2060848"/>
          <a:ext cx="7118424" cy="3826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859847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92760" y="1268760"/>
            <a:ext cx="5488160" cy="504056"/>
          </a:xfrm>
        </p:spPr>
        <p:txBody>
          <a:bodyPr/>
          <a:lstStyle/>
          <a:p>
            <a:pPr algn="l"/>
            <a:r>
              <a:rPr lang="de-DE" sz="2400" dirty="0" smtClean="0"/>
              <a:t>Chancen und Risiken für die Beschäftigten</a:t>
            </a:r>
            <a:endParaRPr lang="de-DE" sz="2400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97207503"/>
              </p:ext>
            </p:extLst>
          </p:nvPr>
        </p:nvGraphicFramePr>
        <p:xfrm>
          <a:off x="1143000" y="1268760"/>
          <a:ext cx="8458200" cy="5208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90874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0848" y="1268760"/>
            <a:ext cx="6304384" cy="523220"/>
          </a:xfrm>
        </p:spPr>
        <p:txBody>
          <a:bodyPr/>
          <a:lstStyle/>
          <a:p>
            <a:r>
              <a:rPr lang="de-DE" sz="2400" dirty="0" smtClean="0"/>
              <a:t>Empirische Befunde: „DGB-Index Gute Arbeit“</a:t>
            </a:r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36576" y="1988840"/>
            <a:ext cx="8352928" cy="4488160"/>
          </a:xfrm>
        </p:spPr>
        <p:txBody>
          <a:bodyPr/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 smtClean="0">
                <a:latin typeface="Calibri" panose="020F0502020204030204" pitchFamily="34" charset="0"/>
              </a:rPr>
              <a:t>Studie des Deutschen Gewerkschaftsbundes zu den Arbeitsbedingungen in Deutschland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 smtClean="0">
                <a:latin typeface="Calibri" panose="020F0502020204030204" pitchFamily="34" charset="0"/>
              </a:rPr>
              <a:t>Jährliche, repräsentative Befragung von abhängig Beschäftigten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 smtClean="0">
                <a:latin typeface="Calibri" panose="020F0502020204030204" pitchFamily="34" charset="0"/>
              </a:rPr>
              <a:t>Standardisierte telefonische Interviews zu den Arbeitsbedingungen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 smtClean="0">
                <a:latin typeface="Calibri" panose="020F0502020204030204" pitchFamily="34" charset="0"/>
              </a:rPr>
              <a:t>Fragen nach</a:t>
            </a:r>
          </a:p>
          <a:p>
            <a:pPr lvl="1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0070C0"/>
                </a:solidFill>
                <a:latin typeface="Calibri" panose="020F0502020204030204" pitchFamily="34" charset="0"/>
              </a:rPr>
              <a:t>Ressourcenausstattung</a:t>
            </a:r>
            <a:r>
              <a:rPr lang="de-DE" dirty="0" smtClean="0">
                <a:latin typeface="Calibri" panose="020F0502020204030204" pitchFamily="34" charset="0"/>
              </a:rPr>
              <a:t> (z.B. Gestaltungsmöglichkeiten, Weiterqualifizierung, Wertschätzung) </a:t>
            </a:r>
          </a:p>
          <a:p>
            <a:pPr lvl="1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0070C0"/>
                </a:solidFill>
                <a:latin typeface="Calibri" panose="020F0502020204030204" pitchFamily="34" charset="0"/>
              </a:rPr>
              <a:t>Belastungen</a:t>
            </a:r>
            <a:r>
              <a:rPr lang="de-DE" dirty="0" smtClean="0">
                <a:latin typeface="Calibri" panose="020F0502020204030204" pitchFamily="34" charset="0"/>
              </a:rPr>
              <a:t> (z.B. Körperliche und psychische Anforderungen, Arbeitszeitlage und Arbeitsintensität)</a:t>
            </a:r>
          </a:p>
          <a:p>
            <a:pPr lvl="1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0070C0"/>
                </a:solidFill>
                <a:latin typeface="Calibri" panose="020F0502020204030204" pitchFamily="34" charset="0"/>
              </a:rPr>
              <a:t>Einkommen</a:t>
            </a:r>
            <a:r>
              <a:rPr lang="de-DE" dirty="0" smtClean="0">
                <a:latin typeface="Calibri" panose="020F0502020204030204" pitchFamily="34" charset="0"/>
              </a:rPr>
              <a:t> und </a:t>
            </a:r>
            <a:r>
              <a:rPr lang="de-DE" dirty="0" smtClean="0">
                <a:solidFill>
                  <a:srgbClr val="0070C0"/>
                </a:solidFill>
                <a:latin typeface="Calibri" panose="020F0502020204030204" pitchFamily="34" charset="0"/>
              </a:rPr>
              <a:t>Beschäftigungssicherheit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4090893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24808" y="332656"/>
            <a:ext cx="4920787" cy="523220"/>
          </a:xfrm>
        </p:spPr>
        <p:txBody>
          <a:bodyPr/>
          <a:lstStyle/>
          <a:p>
            <a:r>
              <a:rPr lang="de-DE" sz="2400" dirty="0" smtClean="0"/>
              <a:t>Erreichbarkeit für die Arbeit</a:t>
            </a:r>
            <a:endParaRPr lang="de-DE" sz="2400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73481227"/>
              </p:ext>
            </p:extLst>
          </p:nvPr>
        </p:nvGraphicFramePr>
        <p:xfrm>
          <a:off x="1352600" y="1268760"/>
          <a:ext cx="7921054" cy="48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920552" y="6237312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smtClean="0">
                <a:latin typeface="Calibri" panose="020F0502020204030204" pitchFamily="34" charset="0"/>
              </a:rPr>
              <a:t>(DGB-Index Gute Arbeit 2014)</a:t>
            </a:r>
            <a:endParaRPr lang="de-DE" sz="14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89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90547587"/>
              </p:ext>
            </p:extLst>
          </p:nvPr>
        </p:nvGraphicFramePr>
        <p:xfrm>
          <a:off x="1136576" y="1196752"/>
          <a:ext cx="835292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el 6"/>
          <p:cNvSpPr txBox="1">
            <a:spLocks noGrp="1"/>
          </p:cNvSpPr>
          <p:nvPr>
            <p:ph type="title"/>
          </p:nvPr>
        </p:nvSpPr>
        <p:spPr>
          <a:xfrm>
            <a:off x="3224808" y="116632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0" dirty="0" smtClean="0">
                <a:solidFill>
                  <a:srgbClr val="0070C0"/>
                </a:solidFill>
                <a:latin typeface="Calibri" panose="020F0502020204030204" pitchFamily="34" charset="0"/>
              </a:rPr>
              <a:t>Erreichbarkeit und unbezahlte Arbeit - Zusammenhänge</a:t>
            </a:r>
            <a:endParaRPr lang="de-DE" sz="2400" b="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920552" y="6237312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smtClean="0">
                <a:latin typeface="Calibri" panose="020F0502020204030204" pitchFamily="34" charset="0"/>
              </a:rPr>
              <a:t>(DGB-Index Gute Arbeit 2014)</a:t>
            </a:r>
            <a:endParaRPr lang="de-DE" sz="14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98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24808" y="332656"/>
            <a:ext cx="5544616" cy="531440"/>
          </a:xfrm>
        </p:spPr>
        <p:txBody>
          <a:bodyPr/>
          <a:lstStyle/>
          <a:p>
            <a:r>
              <a:rPr lang="de-DE" sz="2400" b="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Arbeiten von zu Hause – Zusammenhänge </a:t>
            </a:r>
            <a:endParaRPr lang="de-DE" sz="2400" b="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35049222"/>
              </p:ext>
            </p:extLst>
          </p:nvPr>
        </p:nvGraphicFramePr>
        <p:xfrm>
          <a:off x="992560" y="1196752"/>
          <a:ext cx="878497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920552" y="6237312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smtClean="0">
                <a:latin typeface="Calibri" panose="020F0502020204030204" pitchFamily="34" charset="0"/>
              </a:rPr>
              <a:t>(DGB-Index Gute Arbeit 2014)</a:t>
            </a:r>
            <a:endParaRPr lang="de-DE" sz="1400" i="1" dirty="0">
              <a:latin typeface="Calibri" panose="020F0502020204030204" pitchFamily="34" charset="0"/>
            </a:endParaRPr>
          </a:p>
        </p:txBody>
      </p:sp>
      <p:sp>
        <p:nvSpPr>
          <p:cNvPr id="3" name="Ellipse 2"/>
          <p:cNvSpPr/>
          <p:nvPr/>
        </p:nvSpPr>
        <p:spPr bwMode="auto">
          <a:xfrm>
            <a:off x="1352600" y="1079892"/>
            <a:ext cx="3744416" cy="4968552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5745088" y="1079892"/>
            <a:ext cx="3744416" cy="496855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504728" y="172619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Autonomiegewinne</a:t>
            </a:r>
            <a:endParaRPr lang="de-DE" sz="1800" b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681192" y="172619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Intensivierung und Extensivierung</a:t>
            </a:r>
            <a:endParaRPr lang="de-DE" sz="1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65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3000" y="1556792"/>
            <a:ext cx="8458200" cy="4920208"/>
          </a:xfrm>
        </p:spPr>
        <p:txBody>
          <a:bodyPr/>
          <a:lstStyle/>
          <a:p>
            <a:pPr marL="0" indent="0">
              <a:buNone/>
            </a:pPr>
            <a:endParaRPr lang="de-DE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e-DE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e-DE" sz="20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de-DE" sz="3200" dirty="0" smtClean="0">
                <a:latin typeface="Calibri" panose="020F0502020204030204" pitchFamily="34" charset="0"/>
              </a:rPr>
              <a:t>„Mehr Druck durch mehr Freiheit“</a:t>
            </a:r>
          </a:p>
          <a:p>
            <a:pPr marL="0" indent="0" algn="ctr">
              <a:buNone/>
            </a:pPr>
            <a:r>
              <a:rPr lang="de-DE" sz="1600" i="1" dirty="0" smtClean="0">
                <a:latin typeface="Calibri" panose="020F0502020204030204" pitchFamily="34" charset="0"/>
              </a:rPr>
              <a:t>     </a:t>
            </a:r>
          </a:p>
          <a:p>
            <a:pPr marL="0" indent="0" algn="ctr">
              <a:buNone/>
            </a:pPr>
            <a:r>
              <a:rPr lang="de-DE" sz="1600" i="1" dirty="0">
                <a:latin typeface="Calibri" panose="020F0502020204030204" pitchFamily="34" charset="0"/>
              </a:rPr>
              <a:t> </a:t>
            </a:r>
            <a:r>
              <a:rPr lang="de-DE" sz="1600" i="1" dirty="0" smtClean="0">
                <a:latin typeface="Calibri" panose="020F0502020204030204" pitchFamily="34" charset="0"/>
              </a:rPr>
              <a:t>                                                                   (Wilfried </a:t>
            </a:r>
            <a:r>
              <a:rPr lang="de-DE" sz="1600" i="1" dirty="0" err="1" smtClean="0">
                <a:latin typeface="Calibri" panose="020F0502020204030204" pitchFamily="34" charset="0"/>
              </a:rPr>
              <a:t>Glißmann</a:t>
            </a:r>
            <a:r>
              <a:rPr lang="de-DE" sz="1600" i="1" dirty="0" smtClean="0">
                <a:latin typeface="Calibri" panose="020F0502020204030204" pitchFamily="34" charset="0"/>
              </a:rPr>
              <a:t> / Klaus Peters)</a:t>
            </a:r>
            <a:endParaRPr lang="de-DE" sz="16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8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Ion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Ion">
    <a:majorFont>
      <a:latin typeface="Century Gothic" panose="020B050202020202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Ion">
    <a:fillStyleLst>
      <a:solidFill>
        <a:schemeClr val="phClr"/>
      </a:solidFill>
      <a:gradFill rotWithShape="1">
        <a:gsLst>
          <a:gs pos="0">
            <a:schemeClr val="phClr">
              <a:tint val="64000"/>
              <a:lumMod val="118000"/>
            </a:schemeClr>
          </a:gs>
          <a:gs pos="100000">
            <a:schemeClr val="phClr">
              <a:tint val="92000"/>
              <a:alpha val="100000"/>
              <a:lumMod val="110000"/>
            </a:schemeClr>
          </a:gs>
        </a:gsLst>
        <a:lin ang="5400000" scaled="0"/>
      </a:gradFill>
      <a:gradFill rotWithShape="1">
        <a:gsLst>
          <a:gs pos="0">
            <a:schemeClr val="phClr">
              <a:tint val="98000"/>
              <a:lumMod val="114000"/>
            </a:schemeClr>
          </a:gs>
          <a:gs pos="100000">
            <a:schemeClr val="phClr">
              <a:shade val="90000"/>
              <a:lumMod val="84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857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7000"/>
              <a:hueMod val="88000"/>
              <a:satMod val="130000"/>
              <a:lumMod val="124000"/>
            </a:schemeClr>
          </a:gs>
          <a:gs pos="100000">
            <a:schemeClr val="phClr">
              <a:tint val="96000"/>
              <a:shade val="88000"/>
              <a:hueMod val="108000"/>
              <a:satMod val="164000"/>
              <a:lumMod val="76000"/>
            </a:schemeClr>
          </a:gs>
        </a:gsLst>
        <a:path path="circle">
          <a:fillToRect l="45000" t="65000" r="125000" b="100000"/>
        </a:path>
      </a:gradFill>
      <a:blipFill rotWithShape="1">
        <a:blip xmlns:r="http://schemas.openxmlformats.org/officeDocument/2006/relationships" r:embed="rId1">
          <a:duotone>
            <a:schemeClr val="phClr">
              <a:shade val="69000"/>
              <a:hueMod val="108000"/>
              <a:satMod val="164000"/>
              <a:lumMod val="74000"/>
            </a:schemeClr>
            <a:schemeClr val="phClr">
              <a:tint val="96000"/>
              <a:hueMod val="88000"/>
              <a:satMod val="140000"/>
              <a:lumMod val="132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Office PowerPoint</Application>
  <PresentationFormat>A4 (210 x 297 mm)</PresentationFormat>
  <Paragraphs>85</Paragraphs>
  <Slides>11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Leere Präsentation</vt:lpstr>
      <vt:lpstr>Snímek 1</vt:lpstr>
      <vt:lpstr>Entgrenzung von Arbeit</vt:lpstr>
      <vt:lpstr>Chancen und Risiken für die Beschäftigten</vt:lpstr>
      <vt:lpstr>Empirische Befunde: „DGB-Index Gute Arbeit“</vt:lpstr>
      <vt:lpstr>Erreichbarkeit für die Arbeit</vt:lpstr>
      <vt:lpstr>Erreichbarkeit und unbezahlte Arbeit - Zusammenhänge</vt:lpstr>
      <vt:lpstr>Snímek 7</vt:lpstr>
      <vt:lpstr>Arbeiten von zu Hause – Zusammenhänge </vt:lpstr>
      <vt:lpstr>Snímek 9</vt:lpstr>
      <vt:lpstr>Snímek 10</vt:lpstr>
      <vt:lpstr>Snímek 11</vt:lpstr>
    </vt:vector>
  </TitlesOfParts>
  <Company>silberland medienprojekte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Falk Frede</dc:creator>
  <cp:lastModifiedBy>Stanislav Štech</cp:lastModifiedBy>
  <cp:revision>495</cp:revision>
  <cp:lastPrinted>2014-11-17T18:10:34Z</cp:lastPrinted>
  <dcterms:created xsi:type="dcterms:W3CDTF">2009-03-15T11:03:58Z</dcterms:created>
  <dcterms:modified xsi:type="dcterms:W3CDTF">2015-02-05T11:01:32Z</dcterms:modified>
</cp:coreProperties>
</file>